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4.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7556500" cy="10693400"/>
  <p:notesSz cx="7010400" cy="9296400"/>
  <p:embeddedFontLst>
    <p:embeddedFont>
      <p:font typeface="Bobby Jones Soft" panose="020B0604020202020204" charset="0"/>
      <p:regular r:id="rId4"/>
    </p:embeddedFont>
    <p:embeddedFont>
      <p:font typeface="Blogger Bold" panose="020B0604020202020204" charset="0"/>
      <p:regular r:id="rId5"/>
    </p:embeddedFont>
    <p:embeddedFont>
      <p:font typeface="Calibri" panose="020F0502020204030204" pitchFamily="34" charset="0"/>
      <p:regular r:id="rId6"/>
      <p:bold r:id="rId7"/>
      <p:italic r:id="rId8"/>
      <p:boldItalic r:id="rId9"/>
    </p:embeddedFont>
    <p:embeddedFont>
      <p:font typeface="Playpen Sans" panose="020B0604020202020204" charset="0"/>
      <p:regular r:id="rId10"/>
    </p:embeddedFont>
    <p:embeddedFont>
      <p:font typeface="Playpen Sans Bold" panose="020B0604020202020204" charset="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p:scale>
          <a:sx n="70" d="100"/>
          <a:sy n="70" d="100"/>
        </p:scale>
        <p:origin x="1650" y="-16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viewProps" Target="viewProp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font" Target="fonts/font4.fntdata"/><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tableStyles" Target="tableStyles.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6.png"/><Relationship Id="rId3" Type="http://schemas.openxmlformats.org/officeDocument/2006/relationships/image" Target="../media/image2.svg"/><Relationship Id="rId12"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11"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9.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21.svg"/><Relationship Id="rId18" Type="http://schemas.openxmlformats.org/officeDocument/2006/relationships/image" Target="../media/image15.pn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12.png"/><Relationship Id="rId17" Type="http://schemas.openxmlformats.org/officeDocument/2006/relationships/image" Target="../media/image25.svg"/><Relationship Id="rId2" Type="http://schemas.openxmlformats.org/officeDocument/2006/relationships/image" Target="../media/image7.png"/><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23.svg"/><Relationship Id="rId10" Type="http://schemas.openxmlformats.org/officeDocument/2006/relationships/image" Target="../media/image11.png"/><Relationship Id="rId19" Type="http://schemas.openxmlformats.org/officeDocument/2006/relationships/image" Target="../media/image16.png"/><Relationship Id="rId4" Type="http://schemas.openxmlformats.org/officeDocument/2006/relationships/image" Target="../media/image8.png"/><Relationship Id="rId9" Type="http://schemas.openxmlformats.org/officeDocument/2006/relationships/image" Target="../media/image17.sv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59024" y="3177572"/>
            <a:ext cx="2813456" cy="7331521"/>
            <a:chOff x="0" y="0"/>
            <a:chExt cx="1008279" cy="2627452"/>
          </a:xfrm>
        </p:grpSpPr>
        <p:sp>
          <p:nvSpPr>
            <p:cNvPr id="3" name="Freeform 3"/>
            <p:cNvSpPr/>
            <p:nvPr/>
          </p:nvSpPr>
          <p:spPr>
            <a:xfrm>
              <a:off x="0" y="0"/>
              <a:ext cx="1008279" cy="2627452"/>
            </a:xfrm>
            <a:custGeom>
              <a:avLst/>
              <a:gdLst/>
              <a:ahLst/>
              <a:cxnLst/>
              <a:rect l="l" t="t" r="r" b="b"/>
              <a:pathLst>
                <a:path w="1008279" h="2627452">
                  <a:moveTo>
                    <a:pt x="27517" y="0"/>
                  </a:moveTo>
                  <a:lnTo>
                    <a:pt x="980761" y="0"/>
                  </a:lnTo>
                  <a:cubicBezTo>
                    <a:pt x="988060" y="0"/>
                    <a:pt x="995059" y="2899"/>
                    <a:pt x="1000219" y="8060"/>
                  </a:cubicBezTo>
                  <a:cubicBezTo>
                    <a:pt x="1005380" y="13220"/>
                    <a:pt x="1008279" y="20219"/>
                    <a:pt x="1008279" y="27517"/>
                  </a:cubicBezTo>
                  <a:lnTo>
                    <a:pt x="1008279" y="2599934"/>
                  </a:lnTo>
                  <a:cubicBezTo>
                    <a:pt x="1008279" y="2615132"/>
                    <a:pt x="995959" y="2627452"/>
                    <a:pt x="980761" y="2627452"/>
                  </a:cubicBezTo>
                  <a:lnTo>
                    <a:pt x="27517" y="2627452"/>
                  </a:lnTo>
                  <a:cubicBezTo>
                    <a:pt x="20219" y="2627452"/>
                    <a:pt x="13220" y="2624553"/>
                    <a:pt x="8060" y="2619392"/>
                  </a:cubicBezTo>
                  <a:cubicBezTo>
                    <a:pt x="2899" y="2614232"/>
                    <a:pt x="0" y="2607233"/>
                    <a:pt x="0" y="2599934"/>
                  </a:cubicBezTo>
                  <a:lnTo>
                    <a:pt x="0" y="27517"/>
                  </a:lnTo>
                  <a:cubicBezTo>
                    <a:pt x="0" y="20219"/>
                    <a:pt x="2899" y="13220"/>
                    <a:pt x="8060" y="8060"/>
                  </a:cubicBezTo>
                  <a:cubicBezTo>
                    <a:pt x="13220" y="2899"/>
                    <a:pt x="20219" y="0"/>
                    <a:pt x="27517" y="0"/>
                  </a:cubicBezTo>
                  <a:close/>
                </a:path>
              </a:pathLst>
            </a:custGeom>
            <a:solidFill>
              <a:srgbClr val="E9F7E3"/>
            </a:solidFill>
          </p:spPr>
        </p:sp>
        <p:sp>
          <p:nvSpPr>
            <p:cNvPr id="4" name="TextBox 4"/>
            <p:cNvSpPr txBox="1"/>
            <p:nvPr/>
          </p:nvSpPr>
          <p:spPr>
            <a:xfrm>
              <a:off x="0" y="-28575"/>
              <a:ext cx="1008279" cy="2656027"/>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708871" y="2987374"/>
            <a:ext cx="2928245" cy="489890"/>
            <a:chOff x="0" y="0"/>
            <a:chExt cx="1049417" cy="175565"/>
          </a:xfrm>
          <a:solidFill>
            <a:srgbClr val="00B0F0"/>
          </a:solidFill>
        </p:grpSpPr>
        <p:sp>
          <p:nvSpPr>
            <p:cNvPr id="6" name="Freeform 6"/>
            <p:cNvSpPr/>
            <p:nvPr/>
          </p:nvSpPr>
          <p:spPr>
            <a:xfrm>
              <a:off x="0" y="0"/>
              <a:ext cx="1049417" cy="175565"/>
            </a:xfrm>
            <a:custGeom>
              <a:avLst/>
              <a:gdLst/>
              <a:ahLst/>
              <a:cxnLst/>
              <a:rect l="l" t="t" r="r" b="b"/>
              <a:pathLst>
                <a:path w="1049417" h="175565">
                  <a:moveTo>
                    <a:pt x="26439" y="0"/>
                  </a:moveTo>
                  <a:lnTo>
                    <a:pt x="1022978" y="0"/>
                  </a:lnTo>
                  <a:cubicBezTo>
                    <a:pt x="1037580" y="0"/>
                    <a:pt x="1049417" y="11837"/>
                    <a:pt x="1049417" y="26439"/>
                  </a:cubicBezTo>
                  <a:lnTo>
                    <a:pt x="1049417" y="149127"/>
                  </a:lnTo>
                  <a:cubicBezTo>
                    <a:pt x="1049417" y="156139"/>
                    <a:pt x="1046631" y="162863"/>
                    <a:pt x="1041673" y="167822"/>
                  </a:cubicBezTo>
                  <a:cubicBezTo>
                    <a:pt x="1036715" y="172780"/>
                    <a:pt x="1029990" y="175565"/>
                    <a:pt x="1022978" y="175565"/>
                  </a:cubicBezTo>
                  <a:lnTo>
                    <a:pt x="26439" y="175565"/>
                  </a:lnTo>
                  <a:cubicBezTo>
                    <a:pt x="19427" y="175565"/>
                    <a:pt x="12702" y="172780"/>
                    <a:pt x="7744" y="167822"/>
                  </a:cubicBezTo>
                  <a:cubicBezTo>
                    <a:pt x="2786" y="162863"/>
                    <a:pt x="0" y="156139"/>
                    <a:pt x="0" y="149127"/>
                  </a:cubicBezTo>
                  <a:lnTo>
                    <a:pt x="0" y="26439"/>
                  </a:lnTo>
                  <a:cubicBezTo>
                    <a:pt x="0" y="19427"/>
                    <a:pt x="2786" y="12702"/>
                    <a:pt x="7744" y="7744"/>
                  </a:cubicBezTo>
                  <a:cubicBezTo>
                    <a:pt x="12702" y="2786"/>
                    <a:pt x="19427" y="0"/>
                    <a:pt x="26439" y="0"/>
                  </a:cubicBezTo>
                  <a:close/>
                </a:path>
              </a:pathLst>
            </a:custGeom>
            <a:grpFill/>
          </p:spPr>
        </p:sp>
        <p:sp>
          <p:nvSpPr>
            <p:cNvPr id="7" name="TextBox 7"/>
            <p:cNvSpPr txBox="1"/>
            <p:nvPr/>
          </p:nvSpPr>
          <p:spPr>
            <a:xfrm>
              <a:off x="0" y="-28575"/>
              <a:ext cx="1049417" cy="204140"/>
            </a:xfrm>
            <a:prstGeom prst="rect">
              <a:avLst/>
            </a:prstGeom>
            <a:grpFill/>
          </p:spPr>
          <p:txBody>
            <a:bodyPr lIns="50800" tIns="50800" rIns="50800" bIns="50800" rtlCol="0" anchor="ctr"/>
            <a:lstStyle/>
            <a:p>
              <a:pPr algn="ctr">
                <a:lnSpc>
                  <a:spcPts val="2034"/>
                </a:lnSpc>
              </a:pPr>
              <a:endParaRPr/>
            </a:p>
          </p:txBody>
        </p:sp>
      </p:grpSp>
      <p:grpSp>
        <p:nvGrpSpPr>
          <p:cNvPr id="8" name="Group 8"/>
          <p:cNvGrpSpPr/>
          <p:nvPr/>
        </p:nvGrpSpPr>
        <p:grpSpPr>
          <a:xfrm>
            <a:off x="3888699" y="3119814"/>
            <a:ext cx="2863171" cy="2039755"/>
            <a:chOff x="0" y="0"/>
            <a:chExt cx="1026096" cy="797815"/>
          </a:xfrm>
        </p:grpSpPr>
        <p:sp>
          <p:nvSpPr>
            <p:cNvPr id="9" name="Freeform 9"/>
            <p:cNvSpPr/>
            <p:nvPr/>
          </p:nvSpPr>
          <p:spPr>
            <a:xfrm>
              <a:off x="0" y="0"/>
              <a:ext cx="1026096" cy="797815"/>
            </a:xfrm>
            <a:custGeom>
              <a:avLst/>
              <a:gdLst/>
              <a:ahLst/>
              <a:cxnLst/>
              <a:rect l="l" t="t" r="r" b="b"/>
              <a:pathLst>
                <a:path w="1026096" h="797815">
                  <a:moveTo>
                    <a:pt x="27040" y="0"/>
                  </a:moveTo>
                  <a:lnTo>
                    <a:pt x="999056" y="0"/>
                  </a:lnTo>
                  <a:cubicBezTo>
                    <a:pt x="1013990" y="0"/>
                    <a:pt x="1026096" y="12106"/>
                    <a:pt x="1026096" y="27040"/>
                  </a:cubicBezTo>
                  <a:lnTo>
                    <a:pt x="1026096" y="770775"/>
                  </a:lnTo>
                  <a:cubicBezTo>
                    <a:pt x="1026096" y="777946"/>
                    <a:pt x="1023247" y="784824"/>
                    <a:pt x="1018176" y="789895"/>
                  </a:cubicBezTo>
                  <a:cubicBezTo>
                    <a:pt x="1013105" y="794966"/>
                    <a:pt x="1006227" y="797815"/>
                    <a:pt x="999056" y="797815"/>
                  </a:cubicBezTo>
                  <a:lnTo>
                    <a:pt x="27040" y="797815"/>
                  </a:lnTo>
                  <a:cubicBezTo>
                    <a:pt x="19868" y="797815"/>
                    <a:pt x="12991" y="794966"/>
                    <a:pt x="7920" y="789895"/>
                  </a:cubicBezTo>
                  <a:cubicBezTo>
                    <a:pt x="2849" y="784824"/>
                    <a:pt x="0" y="777946"/>
                    <a:pt x="0" y="770775"/>
                  </a:cubicBezTo>
                  <a:lnTo>
                    <a:pt x="0" y="27040"/>
                  </a:lnTo>
                  <a:cubicBezTo>
                    <a:pt x="0" y="19868"/>
                    <a:pt x="2849" y="12991"/>
                    <a:pt x="7920" y="7920"/>
                  </a:cubicBezTo>
                  <a:cubicBezTo>
                    <a:pt x="12991" y="2849"/>
                    <a:pt x="19868" y="0"/>
                    <a:pt x="27040" y="0"/>
                  </a:cubicBezTo>
                  <a:close/>
                </a:path>
              </a:pathLst>
            </a:custGeom>
            <a:solidFill>
              <a:srgbClr val="E9F7E3"/>
            </a:solidFill>
          </p:spPr>
        </p:sp>
        <p:sp>
          <p:nvSpPr>
            <p:cNvPr id="10" name="TextBox 10"/>
            <p:cNvSpPr txBox="1"/>
            <p:nvPr/>
          </p:nvSpPr>
          <p:spPr>
            <a:xfrm>
              <a:off x="0" y="-28575"/>
              <a:ext cx="1026096" cy="826390"/>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3782742" y="2987374"/>
            <a:ext cx="3072441" cy="489890"/>
            <a:chOff x="0" y="0"/>
            <a:chExt cx="1101094" cy="175565"/>
          </a:xfrm>
          <a:solidFill>
            <a:srgbClr val="00B0F0"/>
          </a:solidFill>
        </p:grpSpPr>
        <p:sp>
          <p:nvSpPr>
            <p:cNvPr id="12" name="Freeform 12"/>
            <p:cNvSpPr/>
            <p:nvPr/>
          </p:nvSpPr>
          <p:spPr>
            <a:xfrm>
              <a:off x="0" y="0"/>
              <a:ext cx="1101094" cy="175565"/>
            </a:xfrm>
            <a:custGeom>
              <a:avLst/>
              <a:gdLst/>
              <a:ahLst/>
              <a:cxnLst/>
              <a:rect l="l" t="t" r="r" b="b"/>
              <a:pathLst>
                <a:path w="1101094" h="175565">
                  <a:moveTo>
                    <a:pt x="25198" y="0"/>
                  </a:moveTo>
                  <a:lnTo>
                    <a:pt x="1075896" y="0"/>
                  </a:lnTo>
                  <a:cubicBezTo>
                    <a:pt x="1082578" y="0"/>
                    <a:pt x="1088988" y="2655"/>
                    <a:pt x="1093713" y="7380"/>
                  </a:cubicBezTo>
                  <a:cubicBezTo>
                    <a:pt x="1098439" y="12106"/>
                    <a:pt x="1101094" y="18515"/>
                    <a:pt x="1101094" y="25198"/>
                  </a:cubicBezTo>
                  <a:lnTo>
                    <a:pt x="1101094" y="150367"/>
                  </a:lnTo>
                  <a:cubicBezTo>
                    <a:pt x="1101094" y="157050"/>
                    <a:pt x="1098439" y="163460"/>
                    <a:pt x="1093713" y="168185"/>
                  </a:cubicBezTo>
                  <a:cubicBezTo>
                    <a:pt x="1088988" y="172911"/>
                    <a:pt x="1082578" y="175565"/>
                    <a:pt x="1075896" y="175565"/>
                  </a:cubicBezTo>
                  <a:lnTo>
                    <a:pt x="25198" y="175565"/>
                  </a:lnTo>
                  <a:cubicBezTo>
                    <a:pt x="18515" y="175565"/>
                    <a:pt x="12106" y="172911"/>
                    <a:pt x="7380" y="168185"/>
                  </a:cubicBezTo>
                  <a:cubicBezTo>
                    <a:pt x="2655" y="163460"/>
                    <a:pt x="0" y="157050"/>
                    <a:pt x="0" y="150367"/>
                  </a:cubicBezTo>
                  <a:lnTo>
                    <a:pt x="0" y="25198"/>
                  </a:lnTo>
                  <a:cubicBezTo>
                    <a:pt x="0" y="18515"/>
                    <a:pt x="2655" y="12106"/>
                    <a:pt x="7380" y="7380"/>
                  </a:cubicBezTo>
                  <a:cubicBezTo>
                    <a:pt x="12106" y="2655"/>
                    <a:pt x="18515" y="0"/>
                    <a:pt x="25198" y="0"/>
                  </a:cubicBezTo>
                  <a:close/>
                </a:path>
              </a:pathLst>
            </a:custGeom>
            <a:grpFill/>
          </p:spPr>
        </p:sp>
        <p:sp>
          <p:nvSpPr>
            <p:cNvPr id="13" name="TextBox 13"/>
            <p:cNvSpPr txBox="1"/>
            <p:nvPr/>
          </p:nvSpPr>
          <p:spPr>
            <a:xfrm>
              <a:off x="0" y="-38100"/>
              <a:ext cx="1101094" cy="213665"/>
            </a:xfrm>
            <a:prstGeom prst="rect">
              <a:avLst/>
            </a:prstGeom>
            <a:grpFill/>
          </p:spPr>
          <p:txBody>
            <a:bodyPr lIns="50800" tIns="50800" rIns="50800" bIns="50800" rtlCol="0" anchor="ctr"/>
            <a:lstStyle/>
            <a:p>
              <a:pPr algn="ctr">
                <a:lnSpc>
                  <a:spcPts val="2034"/>
                </a:lnSpc>
              </a:pPr>
              <a:endParaRPr/>
            </a:p>
          </p:txBody>
        </p:sp>
      </p:grpSp>
      <p:grpSp>
        <p:nvGrpSpPr>
          <p:cNvPr id="14" name="Group 14"/>
          <p:cNvGrpSpPr/>
          <p:nvPr/>
        </p:nvGrpSpPr>
        <p:grpSpPr>
          <a:xfrm>
            <a:off x="757179" y="2188832"/>
            <a:ext cx="6051125" cy="56574"/>
            <a:chOff x="0" y="0"/>
            <a:chExt cx="2168587" cy="20275"/>
          </a:xfrm>
        </p:grpSpPr>
        <p:sp>
          <p:nvSpPr>
            <p:cNvPr id="15" name="Freeform 15"/>
            <p:cNvSpPr/>
            <p:nvPr/>
          </p:nvSpPr>
          <p:spPr>
            <a:xfrm>
              <a:off x="0" y="0"/>
              <a:ext cx="2168587" cy="20275"/>
            </a:xfrm>
            <a:custGeom>
              <a:avLst/>
              <a:gdLst/>
              <a:ahLst/>
              <a:cxnLst/>
              <a:rect l="l" t="t" r="r" b="b"/>
              <a:pathLst>
                <a:path w="2168587" h="20275">
                  <a:moveTo>
                    <a:pt x="0" y="0"/>
                  </a:moveTo>
                  <a:lnTo>
                    <a:pt x="2168587" y="0"/>
                  </a:lnTo>
                  <a:lnTo>
                    <a:pt x="2168587" y="20275"/>
                  </a:lnTo>
                  <a:lnTo>
                    <a:pt x="0" y="20275"/>
                  </a:lnTo>
                  <a:close/>
                </a:path>
              </a:pathLst>
            </a:custGeom>
            <a:solidFill>
              <a:srgbClr val="F2B743"/>
            </a:solidFill>
          </p:spPr>
        </p:sp>
        <p:sp>
          <p:nvSpPr>
            <p:cNvPr id="16" name="TextBox 16"/>
            <p:cNvSpPr txBox="1"/>
            <p:nvPr/>
          </p:nvSpPr>
          <p:spPr>
            <a:xfrm>
              <a:off x="0" y="-28575"/>
              <a:ext cx="2168587" cy="48850"/>
            </a:xfrm>
            <a:prstGeom prst="rect">
              <a:avLst/>
            </a:prstGeom>
          </p:spPr>
          <p:txBody>
            <a:bodyPr lIns="50800" tIns="50800" rIns="50800" bIns="50800" rtlCol="0" anchor="ctr"/>
            <a:lstStyle/>
            <a:p>
              <a:pPr algn="ctr">
                <a:lnSpc>
                  <a:spcPts val="2034"/>
                </a:lnSpc>
              </a:pPr>
              <a:endParaRPr/>
            </a:p>
          </p:txBody>
        </p:sp>
      </p:grpSp>
      <p:sp>
        <p:nvSpPr>
          <p:cNvPr id="17" name="Freeform 17"/>
          <p:cNvSpPr/>
          <p:nvPr/>
        </p:nvSpPr>
        <p:spPr>
          <a:xfrm>
            <a:off x="2741638" y="9869459"/>
            <a:ext cx="895477" cy="648000"/>
          </a:xfrm>
          <a:custGeom>
            <a:avLst/>
            <a:gdLst/>
            <a:ahLst/>
            <a:cxnLst/>
            <a:rect l="l" t="t" r="r" b="b"/>
            <a:pathLst>
              <a:path w="895477" h="648000">
                <a:moveTo>
                  <a:pt x="0" y="0"/>
                </a:moveTo>
                <a:lnTo>
                  <a:pt x="895477" y="0"/>
                </a:lnTo>
                <a:lnTo>
                  <a:pt x="895477" y="648000"/>
                </a:lnTo>
                <a:lnTo>
                  <a:pt x="0" y="6480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18" name="Freeform 18"/>
          <p:cNvSpPr/>
          <p:nvPr/>
        </p:nvSpPr>
        <p:spPr>
          <a:xfrm>
            <a:off x="5367284" y="685070"/>
            <a:ext cx="1436716" cy="1503762"/>
          </a:xfrm>
          <a:custGeom>
            <a:avLst/>
            <a:gdLst/>
            <a:ahLst/>
            <a:cxnLst/>
            <a:rect l="l" t="t" r="r" b="b"/>
            <a:pathLst>
              <a:path w="1436716" h="1503762">
                <a:moveTo>
                  <a:pt x="0" y="0"/>
                </a:moveTo>
                <a:lnTo>
                  <a:pt x="1436716" y="0"/>
                </a:lnTo>
                <a:lnTo>
                  <a:pt x="1436716" y="1503762"/>
                </a:lnTo>
                <a:lnTo>
                  <a:pt x="0" y="1503762"/>
                </a:lnTo>
                <a:lnTo>
                  <a:pt x="0" y="0"/>
                </a:lnTo>
                <a:close/>
              </a:path>
            </a:pathLst>
          </a:custGeom>
          <a:blipFill>
            <a:blip r:embed="rId4"/>
            <a:stretch>
              <a:fillRect/>
            </a:stretch>
          </a:blipFill>
        </p:spPr>
      </p:sp>
      <p:grpSp>
        <p:nvGrpSpPr>
          <p:cNvPr id="19" name="Group 19"/>
          <p:cNvGrpSpPr/>
          <p:nvPr/>
        </p:nvGrpSpPr>
        <p:grpSpPr>
          <a:xfrm>
            <a:off x="3935409" y="5576274"/>
            <a:ext cx="2812805" cy="2227781"/>
            <a:chOff x="0" y="0"/>
            <a:chExt cx="1008046" cy="820387"/>
          </a:xfrm>
        </p:grpSpPr>
        <p:sp>
          <p:nvSpPr>
            <p:cNvPr id="20" name="Freeform 20"/>
            <p:cNvSpPr/>
            <p:nvPr/>
          </p:nvSpPr>
          <p:spPr>
            <a:xfrm>
              <a:off x="0" y="0"/>
              <a:ext cx="1008046" cy="820387"/>
            </a:xfrm>
            <a:custGeom>
              <a:avLst/>
              <a:gdLst/>
              <a:ahLst/>
              <a:cxnLst/>
              <a:rect l="l" t="t" r="r" b="b"/>
              <a:pathLst>
                <a:path w="1008046" h="820387">
                  <a:moveTo>
                    <a:pt x="27524" y="0"/>
                  </a:moveTo>
                  <a:lnTo>
                    <a:pt x="980522" y="0"/>
                  </a:lnTo>
                  <a:cubicBezTo>
                    <a:pt x="995723" y="0"/>
                    <a:pt x="1008046" y="12323"/>
                    <a:pt x="1008046" y="27524"/>
                  </a:cubicBezTo>
                  <a:lnTo>
                    <a:pt x="1008046" y="792863"/>
                  </a:lnTo>
                  <a:cubicBezTo>
                    <a:pt x="1008046" y="800163"/>
                    <a:pt x="1005146" y="807164"/>
                    <a:pt x="999984" y="812326"/>
                  </a:cubicBezTo>
                  <a:cubicBezTo>
                    <a:pt x="994823" y="817487"/>
                    <a:pt x="987822" y="820387"/>
                    <a:pt x="980522" y="820387"/>
                  </a:cubicBezTo>
                  <a:lnTo>
                    <a:pt x="27524" y="820387"/>
                  </a:lnTo>
                  <a:cubicBezTo>
                    <a:pt x="20224" y="820387"/>
                    <a:pt x="13223" y="817487"/>
                    <a:pt x="8062" y="812326"/>
                  </a:cubicBezTo>
                  <a:cubicBezTo>
                    <a:pt x="2900" y="807164"/>
                    <a:pt x="0" y="800163"/>
                    <a:pt x="0" y="792863"/>
                  </a:cubicBezTo>
                  <a:lnTo>
                    <a:pt x="0" y="27524"/>
                  </a:lnTo>
                  <a:cubicBezTo>
                    <a:pt x="0" y="20224"/>
                    <a:pt x="2900" y="13223"/>
                    <a:pt x="8062" y="8062"/>
                  </a:cubicBezTo>
                  <a:cubicBezTo>
                    <a:pt x="13223" y="2900"/>
                    <a:pt x="20224" y="0"/>
                    <a:pt x="27524" y="0"/>
                  </a:cubicBezTo>
                  <a:close/>
                </a:path>
              </a:pathLst>
            </a:custGeom>
            <a:solidFill>
              <a:srgbClr val="E9F7E3"/>
            </a:solidFill>
          </p:spPr>
        </p:sp>
        <p:sp>
          <p:nvSpPr>
            <p:cNvPr id="21" name="TextBox 21"/>
            <p:cNvSpPr txBox="1"/>
            <p:nvPr/>
          </p:nvSpPr>
          <p:spPr>
            <a:xfrm>
              <a:off x="0" y="-28575"/>
              <a:ext cx="1008046" cy="848962"/>
            </a:xfrm>
            <a:prstGeom prst="rect">
              <a:avLst/>
            </a:prstGeom>
          </p:spPr>
          <p:txBody>
            <a:bodyPr lIns="50800" tIns="50800" rIns="50800" bIns="50800" rtlCol="0" anchor="ctr"/>
            <a:lstStyle/>
            <a:p>
              <a:pPr algn="ctr">
                <a:lnSpc>
                  <a:spcPts val="1960"/>
                </a:lnSpc>
                <a:spcBef>
                  <a:spcPct val="0"/>
                </a:spcBef>
              </a:pPr>
              <a:endParaRPr/>
            </a:p>
          </p:txBody>
        </p:sp>
      </p:grpSp>
      <p:grpSp>
        <p:nvGrpSpPr>
          <p:cNvPr id="22" name="Group 22"/>
          <p:cNvGrpSpPr/>
          <p:nvPr/>
        </p:nvGrpSpPr>
        <p:grpSpPr>
          <a:xfrm>
            <a:off x="3823885" y="5321496"/>
            <a:ext cx="2910049" cy="422580"/>
            <a:chOff x="0" y="0"/>
            <a:chExt cx="1042896" cy="175565"/>
          </a:xfrm>
          <a:solidFill>
            <a:srgbClr val="00B0F0"/>
          </a:solidFill>
        </p:grpSpPr>
        <p:sp>
          <p:nvSpPr>
            <p:cNvPr id="23" name="Freeform 23"/>
            <p:cNvSpPr/>
            <p:nvPr/>
          </p:nvSpPr>
          <p:spPr>
            <a:xfrm>
              <a:off x="0" y="0"/>
              <a:ext cx="1042896" cy="175565"/>
            </a:xfrm>
            <a:custGeom>
              <a:avLst/>
              <a:gdLst/>
              <a:ahLst/>
              <a:cxnLst/>
              <a:rect l="l" t="t" r="r" b="b"/>
              <a:pathLst>
                <a:path w="1042896" h="175565">
                  <a:moveTo>
                    <a:pt x="26604" y="0"/>
                  </a:moveTo>
                  <a:lnTo>
                    <a:pt x="1016292" y="0"/>
                  </a:lnTo>
                  <a:cubicBezTo>
                    <a:pt x="1030985" y="0"/>
                    <a:pt x="1042896" y="11911"/>
                    <a:pt x="1042896" y="26604"/>
                  </a:cubicBezTo>
                  <a:lnTo>
                    <a:pt x="1042896" y="148961"/>
                  </a:lnTo>
                  <a:cubicBezTo>
                    <a:pt x="1042896" y="163654"/>
                    <a:pt x="1030985" y="175565"/>
                    <a:pt x="1016292" y="175565"/>
                  </a:cubicBezTo>
                  <a:lnTo>
                    <a:pt x="26604" y="175565"/>
                  </a:lnTo>
                  <a:cubicBezTo>
                    <a:pt x="11911" y="175565"/>
                    <a:pt x="0" y="163654"/>
                    <a:pt x="0" y="148961"/>
                  </a:cubicBezTo>
                  <a:lnTo>
                    <a:pt x="0" y="26604"/>
                  </a:lnTo>
                  <a:cubicBezTo>
                    <a:pt x="0" y="11911"/>
                    <a:pt x="11911" y="0"/>
                    <a:pt x="26604" y="0"/>
                  </a:cubicBezTo>
                  <a:close/>
                </a:path>
              </a:pathLst>
            </a:custGeom>
            <a:grpFill/>
          </p:spPr>
        </p:sp>
        <p:sp>
          <p:nvSpPr>
            <p:cNvPr id="24" name="TextBox 24"/>
            <p:cNvSpPr txBox="1"/>
            <p:nvPr/>
          </p:nvSpPr>
          <p:spPr>
            <a:xfrm>
              <a:off x="0" y="-28575"/>
              <a:ext cx="1042896" cy="204140"/>
            </a:xfrm>
            <a:prstGeom prst="rect">
              <a:avLst/>
            </a:prstGeom>
            <a:grpFill/>
          </p:spPr>
          <p:txBody>
            <a:bodyPr lIns="50800" tIns="50800" rIns="50800" bIns="50800" rtlCol="0" anchor="ctr"/>
            <a:lstStyle/>
            <a:p>
              <a:pPr algn="ctr">
                <a:lnSpc>
                  <a:spcPts val="2034"/>
                </a:lnSpc>
              </a:pPr>
              <a:endParaRPr/>
            </a:p>
          </p:txBody>
        </p:sp>
      </p:grpSp>
      <p:grpSp>
        <p:nvGrpSpPr>
          <p:cNvPr id="25" name="Group 25"/>
          <p:cNvGrpSpPr/>
          <p:nvPr/>
        </p:nvGrpSpPr>
        <p:grpSpPr>
          <a:xfrm>
            <a:off x="3888699" y="8195945"/>
            <a:ext cx="2814235" cy="2408555"/>
            <a:chOff x="0" y="0"/>
            <a:chExt cx="1008558" cy="808281"/>
          </a:xfrm>
        </p:grpSpPr>
        <p:sp>
          <p:nvSpPr>
            <p:cNvPr id="26" name="Freeform 26"/>
            <p:cNvSpPr/>
            <p:nvPr/>
          </p:nvSpPr>
          <p:spPr>
            <a:xfrm>
              <a:off x="0" y="0"/>
              <a:ext cx="1008558" cy="808281"/>
            </a:xfrm>
            <a:custGeom>
              <a:avLst/>
              <a:gdLst/>
              <a:ahLst/>
              <a:cxnLst/>
              <a:rect l="l" t="t" r="r" b="b"/>
              <a:pathLst>
                <a:path w="1008558" h="808281">
                  <a:moveTo>
                    <a:pt x="27510" y="0"/>
                  </a:moveTo>
                  <a:lnTo>
                    <a:pt x="981048" y="0"/>
                  </a:lnTo>
                  <a:cubicBezTo>
                    <a:pt x="988345" y="0"/>
                    <a:pt x="995342" y="2898"/>
                    <a:pt x="1000501" y="8057"/>
                  </a:cubicBezTo>
                  <a:cubicBezTo>
                    <a:pt x="1005660" y="13217"/>
                    <a:pt x="1008558" y="20214"/>
                    <a:pt x="1008558" y="27510"/>
                  </a:cubicBezTo>
                  <a:lnTo>
                    <a:pt x="1008558" y="780771"/>
                  </a:lnTo>
                  <a:cubicBezTo>
                    <a:pt x="1008558" y="788067"/>
                    <a:pt x="1005660" y="795065"/>
                    <a:pt x="1000501" y="800224"/>
                  </a:cubicBezTo>
                  <a:cubicBezTo>
                    <a:pt x="995342" y="805383"/>
                    <a:pt x="988345" y="808281"/>
                    <a:pt x="981048" y="808281"/>
                  </a:cubicBezTo>
                  <a:lnTo>
                    <a:pt x="27510" y="808281"/>
                  </a:lnTo>
                  <a:cubicBezTo>
                    <a:pt x="20214" y="808281"/>
                    <a:pt x="13217" y="805383"/>
                    <a:pt x="8057" y="800224"/>
                  </a:cubicBezTo>
                  <a:cubicBezTo>
                    <a:pt x="2898" y="795065"/>
                    <a:pt x="0" y="788067"/>
                    <a:pt x="0" y="780771"/>
                  </a:cubicBezTo>
                  <a:lnTo>
                    <a:pt x="0" y="27510"/>
                  </a:lnTo>
                  <a:cubicBezTo>
                    <a:pt x="0" y="20214"/>
                    <a:pt x="2898" y="13217"/>
                    <a:pt x="8057" y="8057"/>
                  </a:cubicBezTo>
                  <a:cubicBezTo>
                    <a:pt x="13217" y="2898"/>
                    <a:pt x="20214" y="0"/>
                    <a:pt x="27510" y="0"/>
                  </a:cubicBezTo>
                  <a:close/>
                </a:path>
              </a:pathLst>
            </a:custGeom>
            <a:solidFill>
              <a:srgbClr val="E9F7E3"/>
            </a:solidFill>
          </p:spPr>
        </p:sp>
        <p:sp>
          <p:nvSpPr>
            <p:cNvPr id="27" name="TextBox 27"/>
            <p:cNvSpPr txBox="1"/>
            <p:nvPr/>
          </p:nvSpPr>
          <p:spPr>
            <a:xfrm>
              <a:off x="0" y="-28575"/>
              <a:ext cx="1008558" cy="836856"/>
            </a:xfrm>
            <a:prstGeom prst="rect">
              <a:avLst/>
            </a:prstGeom>
          </p:spPr>
          <p:txBody>
            <a:bodyPr lIns="50800" tIns="50800" rIns="50800" bIns="50800" rtlCol="0" anchor="ctr"/>
            <a:lstStyle/>
            <a:p>
              <a:pPr algn="ctr">
                <a:lnSpc>
                  <a:spcPts val="1960"/>
                </a:lnSpc>
                <a:spcBef>
                  <a:spcPct val="0"/>
                </a:spcBef>
              </a:pPr>
              <a:endParaRPr/>
            </a:p>
          </p:txBody>
        </p:sp>
      </p:grpSp>
      <p:grpSp>
        <p:nvGrpSpPr>
          <p:cNvPr id="28" name="Group 28"/>
          <p:cNvGrpSpPr/>
          <p:nvPr/>
        </p:nvGrpSpPr>
        <p:grpSpPr>
          <a:xfrm>
            <a:off x="3823885" y="7970766"/>
            <a:ext cx="2910049" cy="489890"/>
            <a:chOff x="0" y="0"/>
            <a:chExt cx="1042896" cy="175565"/>
          </a:xfrm>
          <a:solidFill>
            <a:srgbClr val="00B0F0"/>
          </a:solidFill>
        </p:grpSpPr>
        <p:sp>
          <p:nvSpPr>
            <p:cNvPr id="29" name="Freeform 29"/>
            <p:cNvSpPr/>
            <p:nvPr/>
          </p:nvSpPr>
          <p:spPr>
            <a:xfrm>
              <a:off x="0" y="0"/>
              <a:ext cx="1042896" cy="175565"/>
            </a:xfrm>
            <a:custGeom>
              <a:avLst/>
              <a:gdLst/>
              <a:ahLst/>
              <a:cxnLst/>
              <a:rect l="l" t="t" r="r" b="b"/>
              <a:pathLst>
                <a:path w="1042896" h="175565">
                  <a:moveTo>
                    <a:pt x="26604" y="0"/>
                  </a:moveTo>
                  <a:lnTo>
                    <a:pt x="1016292" y="0"/>
                  </a:lnTo>
                  <a:cubicBezTo>
                    <a:pt x="1030985" y="0"/>
                    <a:pt x="1042896" y="11911"/>
                    <a:pt x="1042896" y="26604"/>
                  </a:cubicBezTo>
                  <a:lnTo>
                    <a:pt x="1042896" y="148961"/>
                  </a:lnTo>
                  <a:cubicBezTo>
                    <a:pt x="1042896" y="163654"/>
                    <a:pt x="1030985" y="175565"/>
                    <a:pt x="1016292" y="175565"/>
                  </a:cubicBezTo>
                  <a:lnTo>
                    <a:pt x="26604" y="175565"/>
                  </a:lnTo>
                  <a:cubicBezTo>
                    <a:pt x="11911" y="175565"/>
                    <a:pt x="0" y="163654"/>
                    <a:pt x="0" y="148961"/>
                  </a:cubicBezTo>
                  <a:lnTo>
                    <a:pt x="0" y="26604"/>
                  </a:lnTo>
                  <a:cubicBezTo>
                    <a:pt x="0" y="11911"/>
                    <a:pt x="11911" y="0"/>
                    <a:pt x="26604" y="0"/>
                  </a:cubicBezTo>
                  <a:close/>
                </a:path>
              </a:pathLst>
            </a:custGeom>
            <a:grpFill/>
          </p:spPr>
        </p:sp>
        <p:sp>
          <p:nvSpPr>
            <p:cNvPr id="30" name="TextBox 30"/>
            <p:cNvSpPr txBox="1"/>
            <p:nvPr/>
          </p:nvSpPr>
          <p:spPr>
            <a:xfrm>
              <a:off x="0" y="-28575"/>
              <a:ext cx="1042896" cy="204140"/>
            </a:xfrm>
            <a:prstGeom prst="rect">
              <a:avLst/>
            </a:prstGeom>
            <a:grpFill/>
          </p:spPr>
          <p:txBody>
            <a:bodyPr lIns="50800" tIns="50800" rIns="50800" bIns="50800" rtlCol="0" anchor="ctr"/>
            <a:lstStyle/>
            <a:p>
              <a:pPr algn="ctr">
                <a:lnSpc>
                  <a:spcPts val="2034"/>
                </a:lnSpc>
              </a:pPr>
              <a:endParaRPr/>
            </a:p>
          </p:txBody>
        </p:sp>
      </p:grpSp>
      <p:sp>
        <p:nvSpPr>
          <p:cNvPr id="35" name="TextBox 35"/>
          <p:cNvSpPr txBox="1"/>
          <p:nvPr/>
        </p:nvSpPr>
        <p:spPr>
          <a:xfrm>
            <a:off x="3984330" y="5841338"/>
            <a:ext cx="2749604" cy="1717778"/>
          </a:xfrm>
          <a:prstGeom prst="rect">
            <a:avLst/>
          </a:prstGeom>
        </p:spPr>
        <p:txBody>
          <a:bodyPr wrap="square" lIns="0" tIns="0" rIns="0" bIns="0" rtlCol="0" anchor="t">
            <a:spAutoFit/>
          </a:bodyPr>
          <a:lstStyle/>
          <a:p>
            <a:pPr algn="l">
              <a:lnSpc>
                <a:spcPts val="1540"/>
              </a:lnSpc>
            </a:pPr>
            <a:r>
              <a:rPr lang="en-US" sz="1000" dirty="0" smtClean="0">
                <a:solidFill>
                  <a:srgbClr val="000000"/>
                </a:solidFill>
                <a:latin typeface="Playpen Sans"/>
                <a:ea typeface="Playpen Sans"/>
                <a:cs typeface="Playpen Sans"/>
                <a:sym typeface="Playpen Sans"/>
              </a:rPr>
              <a:t>We’ll start the term by studying statistics, as well as exploring the properties of 2D and 3D shapes. In the build up to the SATs, we will be revising the key topics and content that the children need to be secure with in order to achieve.</a:t>
            </a:r>
          </a:p>
          <a:p>
            <a:pPr algn="l">
              <a:lnSpc>
                <a:spcPts val="1540"/>
              </a:lnSpc>
            </a:pPr>
            <a:r>
              <a:rPr lang="en-US" sz="1000" dirty="0" smtClean="0">
                <a:solidFill>
                  <a:srgbClr val="000000"/>
                </a:solidFill>
                <a:latin typeface="Playpen Sans"/>
                <a:ea typeface="Playpen Sans"/>
                <a:cs typeface="Playpen Sans"/>
                <a:sym typeface="Playpen Sans"/>
              </a:rPr>
              <a:t>After half-term, the children will apply their learning across a range of topics to solve a variety of multi-step problems. </a:t>
            </a:r>
            <a:endParaRPr lang="en-US" sz="1000" dirty="0">
              <a:solidFill>
                <a:srgbClr val="000000"/>
              </a:solidFill>
              <a:latin typeface="Playpen Sans"/>
              <a:ea typeface="Playpen Sans"/>
              <a:cs typeface="Playpen Sans"/>
              <a:sym typeface="Playpen Sans"/>
            </a:endParaRPr>
          </a:p>
        </p:txBody>
      </p:sp>
      <p:sp>
        <p:nvSpPr>
          <p:cNvPr id="37" name="Freeform 37"/>
          <p:cNvSpPr/>
          <p:nvPr/>
        </p:nvSpPr>
        <p:spPr>
          <a:xfrm>
            <a:off x="6435490" y="9681777"/>
            <a:ext cx="1038056" cy="1067410"/>
          </a:xfrm>
          <a:custGeom>
            <a:avLst/>
            <a:gdLst/>
            <a:ahLst/>
            <a:cxnLst/>
            <a:rect l="l" t="t" r="r" b="b"/>
            <a:pathLst>
              <a:path w="1038056" h="1067410">
                <a:moveTo>
                  <a:pt x="0" y="0"/>
                </a:moveTo>
                <a:lnTo>
                  <a:pt x="1038057" y="0"/>
                </a:lnTo>
                <a:lnTo>
                  <a:pt x="1038057" y="1067410"/>
                </a:lnTo>
                <a:lnTo>
                  <a:pt x="0" y="1067410"/>
                </a:lnTo>
                <a:lnTo>
                  <a:pt x="0" y="0"/>
                </a:lnTo>
                <a:close/>
              </a:path>
            </a:pathLst>
          </a:custGeom>
          <a:blipFill>
            <a:blip r:embed="rId5">
              <a:extLst>
                <a:ext uri="{96DAC541-7B7A-43D3-8B79-37D633B846F1}">
                  <asvg:svgBlip xmlns="" xmlns:asvg="http://schemas.microsoft.com/office/drawing/2016/SVG/main" r:embed="rId10"/>
                </a:ext>
              </a:extLst>
            </a:blip>
            <a:stretch>
              <a:fillRect/>
            </a:stretch>
          </a:blipFill>
        </p:spPr>
      </p:sp>
      <p:sp>
        <p:nvSpPr>
          <p:cNvPr id="38" name="TextBox 38"/>
          <p:cNvSpPr txBox="1"/>
          <p:nvPr/>
        </p:nvSpPr>
        <p:spPr>
          <a:xfrm>
            <a:off x="1514243" y="545681"/>
            <a:ext cx="4116475" cy="988694"/>
          </a:xfrm>
          <a:prstGeom prst="rect">
            <a:avLst/>
          </a:prstGeom>
        </p:spPr>
        <p:txBody>
          <a:bodyPr lIns="0" tIns="0" rIns="0" bIns="0" rtlCol="0" anchor="t">
            <a:spAutoFit/>
          </a:bodyPr>
          <a:lstStyle/>
          <a:p>
            <a:pPr algn="l">
              <a:lnSpc>
                <a:spcPts val="7980"/>
              </a:lnSpc>
            </a:pPr>
            <a:r>
              <a:rPr lang="en-US" sz="5700" spc="296" dirty="0">
                <a:solidFill>
                  <a:srgbClr val="002060"/>
                </a:solidFill>
                <a:latin typeface="Bobby Jones Soft"/>
                <a:ea typeface="Bobby Jones Soft"/>
                <a:cs typeface="Bobby Jones Soft"/>
                <a:sym typeface="Bobby Jones Soft"/>
              </a:rPr>
              <a:t>Year </a:t>
            </a:r>
            <a:r>
              <a:rPr lang="en-US" sz="5700" spc="296" dirty="0" smtClean="0">
                <a:solidFill>
                  <a:srgbClr val="002060"/>
                </a:solidFill>
                <a:latin typeface="Bobby Jones Soft"/>
                <a:ea typeface="Bobby Jones Soft"/>
                <a:cs typeface="Bobby Jones Soft"/>
                <a:sym typeface="Bobby Jones Soft"/>
              </a:rPr>
              <a:t>Six</a:t>
            </a:r>
            <a:endParaRPr lang="en-US" sz="5700" spc="296" dirty="0">
              <a:solidFill>
                <a:srgbClr val="002060"/>
              </a:solidFill>
              <a:latin typeface="Bobby Jones Soft"/>
              <a:ea typeface="Bobby Jones Soft"/>
              <a:cs typeface="Bobby Jones Soft"/>
              <a:sym typeface="Bobby Jones Soft"/>
            </a:endParaRPr>
          </a:p>
        </p:txBody>
      </p:sp>
      <p:sp>
        <p:nvSpPr>
          <p:cNvPr id="39" name="TextBox 39"/>
          <p:cNvSpPr txBox="1"/>
          <p:nvPr/>
        </p:nvSpPr>
        <p:spPr>
          <a:xfrm>
            <a:off x="3928732" y="3513570"/>
            <a:ext cx="2734170" cy="1538883"/>
          </a:xfrm>
          <a:prstGeom prst="rect">
            <a:avLst/>
          </a:prstGeom>
        </p:spPr>
        <p:txBody>
          <a:bodyPr lIns="0" tIns="0" rIns="0" bIns="0" rtlCol="0" anchor="t">
            <a:spAutoFit/>
          </a:bodyPr>
          <a:lstStyle/>
          <a:p>
            <a:pPr algn="l">
              <a:lnSpc>
                <a:spcPts val="1540"/>
              </a:lnSpc>
            </a:pPr>
            <a:r>
              <a:rPr lang="en-US" sz="1000" dirty="0" smtClean="0">
                <a:solidFill>
                  <a:srgbClr val="000000"/>
                </a:solidFill>
                <a:latin typeface="Playpen Sans"/>
                <a:ea typeface="Playpen Sans"/>
                <a:cs typeface="Playpen Sans"/>
                <a:sym typeface="Playpen Sans"/>
              </a:rPr>
              <a:t>This half-term, we’ll be revising many of the key topics that the children need to have a solid understanding of to achieve well in the SATs.</a:t>
            </a:r>
          </a:p>
          <a:p>
            <a:pPr algn="l">
              <a:lnSpc>
                <a:spcPts val="1540"/>
              </a:lnSpc>
            </a:pPr>
            <a:r>
              <a:rPr lang="en-US" sz="1000" dirty="0" smtClean="0">
                <a:solidFill>
                  <a:srgbClr val="000000"/>
                </a:solidFill>
                <a:latin typeface="Playpen Sans"/>
                <a:ea typeface="Playpen Sans"/>
                <a:cs typeface="Playpen Sans"/>
                <a:sym typeface="Playpen Sans"/>
              </a:rPr>
              <a:t>Next half-term, we’ll be use our experiences at Stanley Head, as well as our trip to Alton Towers, as inspiration to write in a variety of genres.</a:t>
            </a:r>
            <a:endParaRPr lang="en-US" sz="1000" dirty="0">
              <a:solidFill>
                <a:srgbClr val="000000"/>
              </a:solidFill>
              <a:latin typeface="Playpen Sans"/>
              <a:ea typeface="Playpen Sans"/>
              <a:cs typeface="Playpen Sans"/>
              <a:sym typeface="Playpen Sans"/>
            </a:endParaRPr>
          </a:p>
        </p:txBody>
      </p:sp>
      <p:sp>
        <p:nvSpPr>
          <p:cNvPr id="40" name="TextBox 40"/>
          <p:cNvSpPr txBox="1"/>
          <p:nvPr/>
        </p:nvSpPr>
        <p:spPr>
          <a:xfrm>
            <a:off x="957224" y="3061188"/>
            <a:ext cx="2412836" cy="313688"/>
          </a:xfrm>
          <a:prstGeom prst="rect">
            <a:avLst/>
          </a:prstGeom>
        </p:spPr>
        <p:txBody>
          <a:bodyPr lIns="0" tIns="0" rIns="0" bIns="0" rtlCol="0" anchor="t">
            <a:spAutoFit/>
          </a:bodyPr>
          <a:lstStyle/>
          <a:p>
            <a:pPr algn="ctr">
              <a:lnSpc>
                <a:spcPts val="2660"/>
              </a:lnSpc>
            </a:pPr>
            <a:r>
              <a:rPr lang="en-US" sz="1900" b="1" dirty="0">
                <a:solidFill>
                  <a:srgbClr val="000000"/>
                </a:solidFill>
                <a:latin typeface="Playpen Sans Bold"/>
                <a:ea typeface="Playpen Sans Bold"/>
                <a:cs typeface="Playpen Sans Bold"/>
                <a:sym typeface="Playpen Sans Bold"/>
              </a:rPr>
              <a:t>Good to know...</a:t>
            </a:r>
          </a:p>
        </p:txBody>
      </p:sp>
      <p:sp>
        <p:nvSpPr>
          <p:cNvPr id="42" name="TextBox 42"/>
          <p:cNvSpPr txBox="1"/>
          <p:nvPr/>
        </p:nvSpPr>
        <p:spPr>
          <a:xfrm>
            <a:off x="806437" y="3487238"/>
            <a:ext cx="2806076" cy="1962076"/>
          </a:xfrm>
          <a:prstGeom prst="rect">
            <a:avLst/>
          </a:prstGeom>
        </p:spPr>
        <p:txBody>
          <a:bodyPr wrap="square" lIns="0" tIns="0" rIns="0" bIns="0" rtlCol="0" anchor="t">
            <a:spAutoFit/>
          </a:bodyPr>
          <a:lstStyle/>
          <a:p>
            <a:pPr algn="l">
              <a:lnSpc>
                <a:spcPts val="1680"/>
              </a:lnSpc>
            </a:pPr>
            <a:r>
              <a:rPr lang="en-US" sz="1000" b="1" dirty="0" smtClean="0">
                <a:solidFill>
                  <a:srgbClr val="002060"/>
                </a:solidFill>
                <a:latin typeface="Playpen Sans Bold"/>
                <a:ea typeface="Playpen Sans Bold"/>
                <a:cs typeface="Playpen Sans Bold"/>
                <a:sym typeface="Playpen Sans Bold"/>
              </a:rPr>
              <a:t>Key Dates:</a:t>
            </a:r>
          </a:p>
          <a:p>
            <a:pPr marL="171450" indent="-171450" algn="l">
              <a:lnSpc>
                <a:spcPts val="1680"/>
              </a:lnSpc>
              <a:buFont typeface="Arial" panose="020B0604020202020204" pitchFamily="34" charset="0"/>
              <a:buChar char="•"/>
            </a:pPr>
            <a:r>
              <a:rPr lang="en-US" sz="1000" dirty="0" smtClean="0">
                <a:latin typeface="Playpen Sans" panose="020B0604020202020204" charset="0"/>
                <a:ea typeface="Playpen Sans" panose="020B0604020202020204" charset="0"/>
                <a:cs typeface="Playpen Sans Bold"/>
                <a:sym typeface="Playpen Sans Bold"/>
              </a:rPr>
              <a:t>20/04/26: Watch Me Learn</a:t>
            </a:r>
          </a:p>
          <a:p>
            <a:pPr marL="171450" indent="-171450" algn="l">
              <a:lnSpc>
                <a:spcPts val="1680"/>
              </a:lnSpc>
              <a:buFont typeface="Arial" panose="020B0604020202020204" pitchFamily="34" charset="0"/>
              <a:buChar char="•"/>
            </a:pPr>
            <a:r>
              <a:rPr lang="en-US" sz="1000" dirty="0" smtClean="0">
                <a:latin typeface="Playpen Sans" panose="020B0604020202020204" charset="0"/>
                <a:ea typeface="Playpen Sans" panose="020B0604020202020204" charset="0"/>
                <a:cs typeface="Playpen Sans Bold"/>
                <a:sym typeface="Playpen Sans Bold"/>
              </a:rPr>
              <a:t>11/05/26: SATs Week begins</a:t>
            </a:r>
          </a:p>
          <a:p>
            <a:pPr marL="171450" indent="-171450" algn="l">
              <a:lnSpc>
                <a:spcPts val="1680"/>
              </a:lnSpc>
              <a:buFont typeface="Arial" panose="020B0604020202020204" pitchFamily="34" charset="0"/>
              <a:buChar char="•"/>
            </a:pPr>
            <a:r>
              <a:rPr lang="en-US" sz="1000" dirty="0" smtClean="0">
                <a:latin typeface="Playpen Sans" panose="020B0604020202020204" charset="0"/>
                <a:ea typeface="Playpen Sans" panose="020B0604020202020204" charset="0"/>
                <a:cs typeface="Playpen Sans Bold"/>
                <a:sym typeface="Playpen Sans Bold"/>
              </a:rPr>
              <a:t>15/05/26: Trip to Tunstall Park</a:t>
            </a:r>
          </a:p>
          <a:p>
            <a:pPr marL="171450" indent="-171450" algn="l">
              <a:lnSpc>
                <a:spcPts val="1680"/>
              </a:lnSpc>
              <a:buFont typeface="Arial" panose="020B0604020202020204" pitchFamily="34" charset="0"/>
              <a:buChar char="•"/>
            </a:pPr>
            <a:r>
              <a:rPr lang="en-US" sz="1000" dirty="0" smtClean="0">
                <a:latin typeface="Playpen Sans" panose="020B0604020202020204" charset="0"/>
                <a:ea typeface="Playpen Sans" panose="020B0604020202020204" charset="0"/>
                <a:cs typeface="Playpen Sans Bold"/>
                <a:sym typeface="Playpen Sans Bold"/>
              </a:rPr>
              <a:t>18/05/26: Stanley Head Week starts</a:t>
            </a:r>
          </a:p>
          <a:p>
            <a:pPr marL="171450" indent="-171450" algn="l">
              <a:lnSpc>
                <a:spcPts val="1680"/>
              </a:lnSpc>
              <a:buFont typeface="Arial" panose="020B0604020202020204" pitchFamily="34" charset="0"/>
              <a:buChar char="•"/>
            </a:pPr>
            <a:r>
              <a:rPr lang="en-US" sz="1000" dirty="0" smtClean="0">
                <a:latin typeface="Playpen Sans" panose="020B0604020202020204" charset="0"/>
                <a:ea typeface="Playpen Sans" panose="020B0604020202020204" charset="0"/>
                <a:cs typeface="Playpen Sans Bold"/>
                <a:sym typeface="Playpen Sans Bold"/>
              </a:rPr>
              <a:t>24/06/26: Sports Day</a:t>
            </a:r>
          </a:p>
          <a:p>
            <a:pPr marL="171450" indent="-171450" algn="l">
              <a:lnSpc>
                <a:spcPts val="1680"/>
              </a:lnSpc>
              <a:buFont typeface="Arial" panose="020B0604020202020204" pitchFamily="34" charset="0"/>
              <a:buChar char="•"/>
            </a:pPr>
            <a:r>
              <a:rPr lang="en-US" sz="1000" dirty="0" smtClean="0">
                <a:latin typeface="Playpen Sans" panose="020B0604020202020204" charset="0"/>
                <a:ea typeface="Playpen Sans" panose="020B0604020202020204" charset="0"/>
                <a:cs typeface="Playpen Sans Bold"/>
                <a:sym typeface="Playpen Sans Bold"/>
              </a:rPr>
              <a:t>08/07/26: Y6 Summer Production</a:t>
            </a:r>
          </a:p>
          <a:p>
            <a:pPr marL="171450" indent="-171450" algn="l">
              <a:lnSpc>
                <a:spcPts val="1680"/>
              </a:lnSpc>
              <a:buFont typeface="Arial" panose="020B0604020202020204" pitchFamily="34" charset="0"/>
              <a:buChar char="•"/>
            </a:pPr>
            <a:r>
              <a:rPr lang="en-US" sz="1000" dirty="0" smtClean="0">
                <a:latin typeface="Playpen Sans" panose="020B0604020202020204" charset="0"/>
                <a:ea typeface="Playpen Sans" panose="020B0604020202020204" charset="0"/>
                <a:cs typeface="Playpen Sans Bold"/>
                <a:sym typeface="Playpen Sans Bold"/>
              </a:rPr>
              <a:t>14/07/26: Y6 Presentation Evening</a:t>
            </a:r>
            <a:endParaRPr lang="en-US" sz="1000" dirty="0" smtClean="0">
              <a:latin typeface="Playpen Sans" panose="020B0604020202020204" charset="0"/>
              <a:ea typeface="Playpen Sans" panose="020B0604020202020204" charset="0"/>
              <a:cs typeface="Playpen Sans Bold"/>
              <a:sym typeface="Playpen Sans Bold"/>
            </a:endParaRPr>
          </a:p>
          <a:p>
            <a:pPr marL="171450" indent="-171450" algn="l">
              <a:lnSpc>
                <a:spcPts val="1680"/>
              </a:lnSpc>
              <a:buFont typeface="Arial" panose="020B0604020202020204" pitchFamily="34" charset="0"/>
              <a:buChar char="•"/>
            </a:pPr>
            <a:endParaRPr lang="en-US" sz="1000" dirty="0">
              <a:latin typeface="Playpen Sans" panose="020B0604020202020204" charset="0"/>
              <a:ea typeface="Playpen Sans" panose="020B0604020202020204" charset="0"/>
              <a:cs typeface="Playpen Sans Bold"/>
              <a:sym typeface="Playpen Sans Bold"/>
            </a:endParaRPr>
          </a:p>
        </p:txBody>
      </p:sp>
      <p:sp>
        <p:nvSpPr>
          <p:cNvPr id="43" name="TextBox 43"/>
          <p:cNvSpPr txBox="1"/>
          <p:nvPr/>
        </p:nvSpPr>
        <p:spPr>
          <a:xfrm>
            <a:off x="866391" y="6866697"/>
            <a:ext cx="2563407" cy="641073"/>
          </a:xfrm>
          <a:prstGeom prst="rect">
            <a:avLst/>
          </a:prstGeom>
        </p:spPr>
        <p:txBody>
          <a:bodyPr lIns="0" tIns="0" rIns="0" bIns="0" rtlCol="0" anchor="t">
            <a:spAutoFit/>
          </a:bodyPr>
          <a:lstStyle/>
          <a:p>
            <a:pPr algn="l">
              <a:lnSpc>
                <a:spcPts val="1680"/>
              </a:lnSpc>
            </a:pPr>
            <a:r>
              <a:rPr lang="en-US" sz="1200" b="1" dirty="0">
                <a:solidFill>
                  <a:srgbClr val="002060"/>
                </a:solidFill>
                <a:latin typeface="Playpen Sans Bold"/>
                <a:ea typeface="Playpen Sans Bold"/>
                <a:cs typeface="Playpen Sans Bold"/>
                <a:sym typeface="Playpen Sans Bold"/>
              </a:rPr>
              <a:t>When do we need Fluency Books, Reading Logs and Home Spelling Books?</a:t>
            </a:r>
          </a:p>
        </p:txBody>
      </p:sp>
      <p:sp>
        <p:nvSpPr>
          <p:cNvPr id="44" name="TextBox 44"/>
          <p:cNvSpPr txBox="1"/>
          <p:nvPr/>
        </p:nvSpPr>
        <p:spPr>
          <a:xfrm>
            <a:off x="854694" y="9400222"/>
            <a:ext cx="2491080" cy="205056"/>
          </a:xfrm>
          <a:prstGeom prst="rect">
            <a:avLst/>
          </a:prstGeom>
        </p:spPr>
        <p:txBody>
          <a:bodyPr lIns="0" tIns="0" rIns="0" bIns="0" rtlCol="0" anchor="t">
            <a:spAutoFit/>
          </a:bodyPr>
          <a:lstStyle/>
          <a:p>
            <a:pPr algn="l">
              <a:lnSpc>
                <a:spcPts val="1680"/>
              </a:lnSpc>
            </a:pPr>
            <a:r>
              <a:rPr lang="en-US" sz="1000" b="1" dirty="0">
                <a:solidFill>
                  <a:srgbClr val="002060"/>
                </a:solidFill>
                <a:latin typeface="Playpen Sans Bold"/>
                <a:ea typeface="Playpen Sans Bold"/>
                <a:cs typeface="Playpen Sans Bold"/>
                <a:sym typeface="Playpen Sans Bold"/>
              </a:rPr>
              <a:t>Snacks and Water Bottles</a:t>
            </a:r>
          </a:p>
        </p:txBody>
      </p:sp>
      <p:sp>
        <p:nvSpPr>
          <p:cNvPr id="45" name="TextBox 45"/>
          <p:cNvSpPr txBox="1"/>
          <p:nvPr/>
        </p:nvSpPr>
        <p:spPr>
          <a:xfrm>
            <a:off x="4014854" y="5339553"/>
            <a:ext cx="2511169" cy="313633"/>
          </a:xfrm>
          <a:prstGeom prst="rect">
            <a:avLst/>
          </a:prstGeom>
        </p:spPr>
        <p:txBody>
          <a:bodyPr lIns="0" tIns="0" rIns="0" bIns="0" rtlCol="0" anchor="t">
            <a:spAutoFit/>
          </a:bodyPr>
          <a:lstStyle/>
          <a:p>
            <a:pPr algn="ctr">
              <a:lnSpc>
                <a:spcPts val="2663"/>
              </a:lnSpc>
            </a:pPr>
            <a:r>
              <a:rPr lang="en-US" sz="1902" b="1" dirty="0">
                <a:solidFill>
                  <a:srgbClr val="000000"/>
                </a:solidFill>
                <a:latin typeface="Playpen Sans Bold"/>
                <a:ea typeface="Playpen Sans Bold"/>
                <a:cs typeface="Playpen Sans Bold"/>
                <a:sym typeface="Playpen Sans Bold"/>
              </a:rPr>
              <a:t>Maths</a:t>
            </a:r>
          </a:p>
        </p:txBody>
      </p:sp>
      <p:sp>
        <p:nvSpPr>
          <p:cNvPr id="46" name="TextBox 46"/>
          <p:cNvSpPr txBox="1"/>
          <p:nvPr/>
        </p:nvSpPr>
        <p:spPr>
          <a:xfrm>
            <a:off x="4018625" y="3061188"/>
            <a:ext cx="2508308" cy="313688"/>
          </a:xfrm>
          <a:prstGeom prst="rect">
            <a:avLst/>
          </a:prstGeom>
        </p:spPr>
        <p:txBody>
          <a:bodyPr lIns="0" tIns="0" rIns="0" bIns="0" rtlCol="0" anchor="t">
            <a:spAutoFit/>
          </a:bodyPr>
          <a:lstStyle/>
          <a:p>
            <a:pPr algn="ctr">
              <a:lnSpc>
                <a:spcPts val="2660"/>
              </a:lnSpc>
            </a:pPr>
            <a:r>
              <a:rPr lang="en-US" sz="1900" b="1">
                <a:solidFill>
                  <a:srgbClr val="000000"/>
                </a:solidFill>
                <a:latin typeface="Playpen Sans Bold"/>
                <a:ea typeface="Playpen Sans Bold"/>
                <a:cs typeface="Playpen Sans Bold"/>
                <a:sym typeface="Playpen Sans Bold"/>
              </a:rPr>
              <a:t>English </a:t>
            </a:r>
          </a:p>
        </p:txBody>
      </p:sp>
      <p:sp>
        <p:nvSpPr>
          <p:cNvPr id="47" name="TextBox 47"/>
          <p:cNvSpPr txBox="1"/>
          <p:nvPr/>
        </p:nvSpPr>
        <p:spPr>
          <a:xfrm>
            <a:off x="866391" y="5347280"/>
            <a:ext cx="2283796" cy="205056"/>
          </a:xfrm>
          <a:prstGeom prst="rect">
            <a:avLst/>
          </a:prstGeom>
        </p:spPr>
        <p:txBody>
          <a:bodyPr lIns="0" tIns="0" rIns="0" bIns="0" rtlCol="0" anchor="t">
            <a:spAutoFit/>
          </a:bodyPr>
          <a:lstStyle/>
          <a:p>
            <a:pPr algn="l">
              <a:lnSpc>
                <a:spcPts val="1680"/>
              </a:lnSpc>
            </a:pPr>
            <a:r>
              <a:rPr lang="en-US" sz="1200" b="1" dirty="0">
                <a:solidFill>
                  <a:srgbClr val="002060"/>
                </a:solidFill>
                <a:latin typeface="Playpen Sans Bold"/>
                <a:ea typeface="Playpen Sans Bold"/>
                <a:cs typeface="Playpen Sans Bold"/>
                <a:sym typeface="Playpen Sans Bold"/>
              </a:rPr>
              <a:t>PE Kit</a:t>
            </a:r>
          </a:p>
        </p:txBody>
      </p:sp>
      <p:sp>
        <p:nvSpPr>
          <p:cNvPr id="48" name="TextBox 48"/>
          <p:cNvSpPr txBox="1"/>
          <p:nvPr/>
        </p:nvSpPr>
        <p:spPr>
          <a:xfrm>
            <a:off x="852445" y="5590278"/>
            <a:ext cx="2530680" cy="1142429"/>
          </a:xfrm>
          <a:prstGeom prst="rect">
            <a:avLst/>
          </a:prstGeom>
        </p:spPr>
        <p:txBody>
          <a:bodyPr lIns="0" tIns="0" rIns="0" bIns="0" rtlCol="0" anchor="t">
            <a:spAutoFit/>
          </a:bodyPr>
          <a:lstStyle/>
          <a:p>
            <a:pPr algn="l">
              <a:lnSpc>
                <a:spcPts val="1540"/>
              </a:lnSpc>
              <a:spcBef>
                <a:spcPct val="0"/>
              </a:spcBef>
            </a:pPr>
            <a:r>
              <a:rPr lang="en-US" sz="1000" dirty="0">
                <a:solidFill>
                  <a:srgbClr val="000000"/>
                </a:solidFill>
                <a:latin typeface="Playpen Sans"/>
                <a:ea typeface="Playpen Sans"/>
                <a:cs typeface="Playpen Sans"/>
                <a:sym typeface="Playpen Sans"/>
              </a:rPr>
              <a:t>For the first half-term, our PE lessons will be on </a:t>
            </a:r>
            <a:r>
              <a:rPr lang="en-US" sz="1000" dirty="0" smtClean="0">
                <a:solidFill>
                  <a:srgbClr val="000000"/>
                </a:solidFill>
                <a:latin typeface="Playpen Sans"/>
                <a:ea typeface="Playpen Sans"/>
                <a:cs typeface="Playpen Sans"/>
                <a:sym typeface="Playpen Sans"/>
              </a:rPr>
              <a:t>Monday afternoon </a:t>
            </a:r>
            <a:r>
              <a:rPr lang="en-US" sz="1000" dirty="0" smtClean="0">
                <a:solidFill>
                  <a:srgbClr val="000000"/>
                </a:solidFill>
                <a:latin typeface="Playpen Sans"/>
                <a:ea typeface="Playpen Sans"/>
                <a:cs typeface="Playpen Sans"/>
                <a:sym typeface="Playpen Sans"/>
              </a:rPr>
              <a:t>(Rounders) </a:t>
            </a:r>
            <a:r>
              <a:rPr lang="en-US" sz="1000" dirty="0" smtClean="0">
                <a:solidFill>
                  <a:srgbClr val="000000"/>
                </a:solidFill>
                <a:latin typeface="Playpen Sans"/>
                <a:ea typeface="Playpen Sans"/>
                <a:cs typeface="Playpen Sans"/>
                <a:sym typeface="Playpen Sans"/>
              </a:rPr>
              <a:t>and </a:t>
            </a:r>
            <a:r>
              <a:rPr lang="en-US" sz="1000" dirty="0" smtClean="0">
                <a:solidFill>
                  <a:srgbClr val="000000"/>
                </a:solidFill>
                <a:latin typeface="Playpen Sans"/>
                <a:ea typeface="Playpen Sans"/>
                <a:cs typeface="Playpen Sans"/>
                <a:sym typeface="Playpen Sans"/>
              </a:rPr>
              <a:t>Thursday </a:t>
            </a:r>
            <a:r>
              <a:rPr lang="en-US" sz="1000" dirty="0" smtClean="0">
                <a:solidFill>
                  <a:srgbClr val="000000"/>
                </a:solidFill>
                <a:latin typeface="Playpen Sans"/>
                <a:ea typeface="Playpen Sans"/>
                <a:cs typeface="Playpen Sans"/>
                <a:sym typeface="Playpen Sans"/>
              </a:rPr>
              <a:t>afternoon </a:t>
            </a:r>
            <a:r>
              <a:rPr lang="en-US" sz="1000" dirty="0" smtClean="0">
                <a:solidFill>
                  <a:srgbClr val="000000"/>
                </a:solidFill>
                <a:latin typeface="Playpen Sans"/>
                <a:ea typeface="Playpen Sans"/>
                <a:cs typeface="Playpen Sans"/>
                <a:sym typeface="Playpen Sans"/>
              </a:rPr>
              <a:t>(</a:t>
            </a:r>
            <a:r>
              <a:rPr lang="en-US" sz="1000" dirty="0" smtClean="0">
                <a:solidFill>
                  <a:srgbClr val="000000"/>
                </a:solidFill>
                <a:latin typeface="Playpen Sans"/>
                <a:ea typeface="Playpen Sans"/>
                <a:cs typeface="Playpen Sans"/>
                <a:sym typeface="Playpen Sans"/>
              </a:rPr>
              <a:t>Athletics</a:t>
            </a:r>
            <a:r>
              <a:rPr lang="en-US" sz="1000" dirty="0" smtClean="0">
                <a:solidFill>
                  <a:srgbClr val="000000"/>
                </a:solidFill>
                <a:latin typeface="Playpen Sans"/>
                <a:ea typeface="Playpen Sans"/>
                <a:cs typeface="Playpen Sans"/>
                <a:sym typeface="Playpen Sans"/>
              </a:rPr>
              <a:t>). </a:t>
            </a:r>
            <a:r>
              <a:rPr lang="en-US" sz="1000" dirty="0" smtClean="0">
                <a:solidFill>
                  <a:srgbClr val="000000"/>
                </a:solidFill>
                <a:latin typeface="Playpen Sans"/>
                <a:ea typeface="Playpen Sans"/>
                <a:cs typeface="Playpen Sans"/>
                <a:sym typeface="Playpen Sans"/>
              </a:rPr>
              <a:t>This is likely to change after </a:t>
            </a:r>
            <a:r>
              <a:rPr lang="en-US" sz="1000" dirty="0" smtClean="0">
                <a:solidFill>
                  <a:srgbClr val="000000"/>
                </a:solidFill>
                <a:latin typeface="Playpen Sans"/>
                <a:ea typeface="Playpen Sans"/>
                <a:cs typeface="Playpen Sans"/>
                <a:sym typeface="Playpen Sans"/>
              </a:rPr>
              <a:t>half-term. Please </a:t>
            </a:r>
            <a:r>
              <a:rPr lang="en-US" sz="1000" dirty="0">
                <a:solidFill>
                  <a:srgbClr val="000000"/>
                </a:solidFill>
                <a:latin typeface="Playpen Sans"/>
                <a:ea typeface="Playpen Sans"/>
                <a:cs typeface="Playpen Sans"/>
                <a:sym typeface="Playpen Sans"/>
              </a:rPr>
              <a:t>remove earrings at home on PE days. </a:t>
            </a:r>
          </a:p>
        </p:txBody>
      </p:sp>
      <p:sp>
        <p:nvSpPr>
          <p:cNvPr id="49" name="TextBox 49"/>
          <p:cNvSpPr txBox="1"/>
          <p:nvPr/>
        </p:nvSpPr>
        <p:spPr>
          <a:xfrm>
            <a:off x="757179" y="1314008"/>
            <a:ext cx="4514169" cy="961802"/>
          </a:xfrm>
          <a:prstGeom prst="rect">
            <a:avLst/>
          </a:prstGeom>
        </p:spPr>
        <p:txBody>
          <a:bodyPr lIns="0" tIns="0" rIns="0" bIns="0" rtlCol="0" anchor="t">
            <a:spAutoFit/>
          </a:bodyPr>
          <a:lstStyle/>
          <a:p>
            <a:pPr algn="l">
              <a:lnSpc>
                <a:spcPts val="7517"/>
              </a:lnSpc>
            </a:pPr>
            <a:r>
              <a:rPr lang="en-US" sz="5369" b="1" spc="279" dirty="0" smtClean="0">
                <a:solidFill>
                  <a:srgbClr val="002060"/>
                </a:solidFill>
                <a:latin typeface="Blogger Bold"/>
                <a:ea typeface="Blogger Bold"/>
                <a:cs typeface="Blogger Bold"/>
                <a:sym typeface="Blogger Bold"/>
              </a:rPr>
              <a:t>Summer </a:t>
            </a:r>
            <a:r>
              <a:rPr lang="en-US" sz="5369" b="1" spc="279" dirty="0" smtClean="0">
                <a:solidFill>
                  <a:srgbClr val="002060"/>
                </a:solidFill>
                <a:latin typeface="Blogger Bold"/>
                <a:ea typeface="Blogger Bold"/>
                <a:cs typeface="Blogger Bold"/>
                <a:sym typeface="Blogger Bold"/>
              </a:rPr>
              <a:t>2026</a:t>
            </a:r>
            <a:endParaRPr lang="en-US" sz="5369" b="1" spc="279" dirty="0">
              <a:solidFill>
                <a:srgbClr val="002060"/>
              </a:solidFill>
              <a:latin typeface="Blogger Bold"/>
              <a:ea typeface="Blogger Bold"/>
              <a:cs typeface="Blogger Bold"/>
              <a:sym typeface="Blogger Bold"/>
            </a:endParaRPr>
          </a:p>
        </p:txBody>
      </p:sp>
      <p:sp>
        <p:nvSpPr>
          <p:cNvPr id="50" name="TextBox 50"/>
          <p:cNvSpPr txBox="1"/>
          <p:nvPr/>
        </p:nvSpPr>
        <p:spPr>
          <a:xfrm>
            <a:off x="3907842" y="8038210"/>
            <a:ext cx="2727011" cy="313633"/>
          </a:xfrm>
          <a:prstGeom prst="rect">
            <a:avLst/>
          </a:prstGeom>
        </p:spPr>
        <p:txBody>
          <a:bodyPr lIns="0" tIns="0" rIns="0" bIns="0" rtlCol="0" anchor="t">
            <a:spAutoFit/>
          </a:bodyPr>
          <a:lstStyle/>
          <a:p>
            <a:pPr algn="ctr">
              <a:lnSpc>
                <a:spcPts val="2663"/>
              </a:lnSpc>
            </a:pPr>
            <a:r>
              <a:rPr lang="en-US" sz="1902" b="1" dirty="0">
                <a:solidFill>
                  <a:srgbClr val="000000"/>
                </a:solidFill>
                <a:latin typeface="Playpen Sans Bold"/>
                <a:ea typeface="Playpen Sans Bold"/>
                <a:cs typeface="Playpen Sans Bold"/>
                <a:sym typeface="Playpen Sans Bold"/>
              </a:rPr>
              <a:t>RE</a:t>
            </a:r>
          </a:p>
        </p:txBody>
      </p:sp>
      <p:sp>
        <p:nvSpPr>
          <p:cNvPr id="51" name="TextBox 51"/>
          <p:cNvSpPr txBox="1"/>
          <p:nvPr/>
        </p:nvSpPr>
        <p:spPr>
          <a:xfrm>
            <a:off x="558628" y="2367442"/>
            <a:ext cx="6448225" cy="442044"/>
          </a:xfrm>
          <a:prstGeom prst="rect">
            <a:avLst/>
          </a:prstGeom>
        </p:spPr>
        <p:txBody>
          <a:bodyPr wrap="square" lIns="0" tIns="0" rIns="0" bIns="0" rtlCol="0" anchor="t">
            <a:spAutoFit/>
          </a:bodyPr>
          <a:lstStyle/>
          <a:p>
            <a:pPr algn="l">
              <a:lnSpc>
                <a:spcPts val="1756"/>
              </a:lnSpc>
              <a:spcBef>
                <a:spcPct val="0"/>
              </a:spcBef>
            </a:pPr>
            <a:r>
              <a:rPr lang="en-US" sz="1100" dirty="0" smtClean="0">
                <a:solidFill>
                  <a:srgbClr val="000000"/>
                </a:solidFill>
                <a:latin typeface="Playpen Sans"/>
                <a:ea typeface="Playpen Sans"/>
                <a:cs typeface="Playpen Sans"/>
                <a:sym typeface="Playpen Sans"/>
              </a:rPr>
              <a:t>The Summer Term is a huge one for our Year 6 pupils – SATs, Stanley Head, Summer Production, High School Transition and lots more!</a:t>
            </a:r>
            <a:r>
              <a:rPr lang="en-US" sz="1100" dirty="0" smtClean="0">
                <a:solidFill>
                  <a:srgbClr val="000000"/>
                </a:solidFill>
                <a:latin typeface="Playpen Sans"/>
                <a:ea typeface="Playpen Sans"/>
                <a:cs typeface="Playpen Sans"/>
                <a:sym typeface="Playpen Sans"/>
              </a:rPr>
              <a:t> </a:t>
            </a:r>
            <a:r>
              <a:rPr lang="en-US" sz="1100" dirty="0" smtClean="0">
                <a:solidFill>
                  <a:srgbClr val="000000"/>
                </a:solidFill>
                <a:latin typeface="Playpen Sans"/>
                <a:ea typeface="Playpen Sans"/>
                <a:cs typeface="Playpen Sans"/>
                <a:sym typeface="Playpen Sans"/>
              </a:rPr>
              <a:t>Here’s what’s coming up this term…</a:t>
            </a:r>
            <a:endParaRPr lang="en-US" sz="1100" dirty="0">
              <a:solidFill>
                <a:srgbClr val="000000"/>
              </a:solidFill>
              <a:latin typeface="Playpen Sans"/>
              <a:ea typeface="Playpen Sans"/>
              <a:cs typeface="Playpen Sans"/>
              <a:sym typeface="Playpen Sans"/>
            </a:endParaRPr>
          </a:p>
        </p:txBody>
      </p:sp>
      <p:sp>
        <p:nvSpPr>
          <p:cNvPr id="52" name="TextBox 52"/>
          <p:cNvSpPr txBox="1"/>
          <p:nvPr/>
        </p:nvSpPr>
        <p:spPr>
          <a:xfrm>
            <a:off x="3945448" y="8538657"/>
            <a:ext cx="2717454" cy="1923604"/>
          </a:xfrm>
          <a:prstGeom prst="rect">
            <a:avLst/>
          </a:prstGeom>
        </p:spPr>
        <p:txBody>
          <a:bodyPr lIns="0" tIns="0" rIns="0" bIns="0" rtlCol="0" anchor="t">
            <a:spAutoFit/>
          </a:bodyPr>
          <a:lstStyle/>
          <a:p>
            <a:pPr algn="l">
              <a:lnSpc>
                <a:spcPts val="1461"/>
              </a:lnSpc>
            </a:pPr>
            <a:r>
              <a:rPr lang="en-US" sz="1000" dirty="0" smtClean="0">
                <a:solidFill>
                  <a:srgbClr val="000000"/>
                </a:solidFill>
                <a:latin typeface="Playpen Sans"/>
                <a:ea typeface="Playpen Sans"/>
                <a:cs typeface="Playpen Sans"/>
                <a:sym typeface="Playpen Sans"/>
              </a:rPr>
              <a:t>This half-term, we will explore the topics of Easter and Pentecost. After the May half-term, we’ll study what it means to belong to the Catholic community and how the Church celebrates the life of Mary and the saints. We’ll also continue to discover other world religions in our study of Hinduism – focusing on how Hindu beliefs influence daily life.</a:t>
            </a:r>
            <a:endParaRPr lang="en-US" sz="1000" dirty="0">
              <a:solidFill>
                <a:srgbClr val="000000"/>
              </a:solidFill>
              <a:latin typeface="Playpen Sans"/>
              <a:ea typeface="Playpen Sans"/>
              <a:cs typeface="Playpen Sans"/>
              <a:sym typeface="Playpen Sans"/>
            </a:endParaRPr>
          </a:p>
          <a:p>
            <a:pPr algn="l">
              <a:lnSpc>
                <a:spcPts val="1530"/>
              </a:lnSpc>
            </a:pPr>
            <a:endParaRPr lang="en-US" sz="1000" dirty="0">
              <a:solidFill>
                <a:srgbClr val="000000"/>
              </a:solidFill>
              <a:latin typeface="Playpen Sans"/>
              <a:ea typeface="Playpen Sans"/>
              <a:cs typeface="Playpen Sans"/>
              <a:sym typeface="Playpen Sans"/>
            </a:endParaRPr>
          </a:p>
        </p:txBody>
      </p:sp>
      <p:sp>
        <p:nvSpPr>
          <p:cNvPr id="53" name="TextBox 53"/>
          <p:cNvSpPr txBox="1"/>
          <p:nvPr/>
        </p:nvSpPr>
        <p:spPr>
          <a:xfrm>
            <a:off x="879474" y="7592483"/>
            <a:ext cx="2647740" cy="1719510"/>
          </a:xfrm>
          <a:prstGeom prst="rect">
            <a:avLst/>
          </a:prstGeom>
        </p:spPr>
        <p:txBody>
          <a:bodyPr lIns="0" tIns="0" rIns="0" bIns="0" rtlCol="0" anchor="t">
            <a:spAutoFit/>
          </a:bodyPr>
          <a:lstStyle/>
          <a:p>
            <a:pPr algn="l">
              <a:lnSpc>
                <a:spcPts val="1540"/>
              </a:lnSpc>
            </a:pPr>
            <a:r>
              <a:rPr lang="en-US" sz="1000" b="1" dirty="0">
                <a:solidFill>
                  <a:srgbClr val="000000"/>
                </a:solidFill>
                <a:latin typeface="Playpen Sans Bold"/>
                <a:ea typeface="Playpen Sans Bold"/>
                <a:cs typeface="Playpen Sans Bold"/>
                <a:sym typeface="Playpen Sans Bold"/>
              </a:rPr>
              <a:t>Fluency </a:t>
            </a:r>
            <a:r>
              <a:rPr lang="en-US" sz="1000" b="1" dirty="0" smtClean="0">
                <a:solidFill>
                  <a:srgbClr val="000000"/>
                </a:solidFill>
                <a:latin typeface="Playpen Sans Bold"/>
                <a:ea typeface="Playpen Sans Bold"/>
                <a:cs typeface="Playpen Sans Bold"/>
                <a:sym typeface="Playpen Sans Bold"/>
              </a:rPr>
              <a:t>Books</a:t>
            </a:r>
            <a:r>
              <a:rPr lang="en-US" sz="1000" dirty="0" smtClean="0">
                <a:solidFill>
                  <a:srgbClr val="000000"/>
                </a:solidFill>
                <a:latin typeface="Playpen Sans"/>
                <a:ea typeface="Playpen Sans"/>
                <a:cs typeface="Playpen Sans"/>
                <a:sym typeface="Playpen Sans"/>
              </a:rPr>
              <a:t> </a:t>
            </a:r>
            <a:r>
              <a:rPr lang="en-US" sz="1000" dirty="0">
                <a:solidFill>
                  <a:srgbClr val="000000"/>
                </a:solidFill>
                <a:latin typeface="Playpen Sans"/>
                <a:ea typeface="Playpen Sans"/>
                <a:cs typeface="Playpen Sans"/>
                <a:sym typeface="Playpen Sans"/>
              </a:rPr>
              <a:t>- everyday. The children mark their fluency homework and write in their new </a:t>
            </a:r>
            <a:r>
              <a:rPr lang="en-US" sz="1000" dirty="0" smtClean="0">
                <a:solidFill>
                  <a:srgbClr val="000000"/>
                </a:solidFill>
                <a:latin typeface="Playpen Sans"/>
                <a:ea typeface="Playpen Sans"/>
                <a:cs typeface="Playpen Sans"/>
                <a:sym typeface="Playpen Sans"/>
              </a:rPr>
              <a:t>tasks each morning. </a:t>
            </a:r>
            <a:endParaRPr lang="en-US" sz="1000" dirty="0">
              <a:solidFill>
                <a:srgbClr val="000000"/>
              </a:solidFill>
              <a:latin typeface="Playpen Sans"/>
              <a:ea typeface="Playpen Sans"/>
              <a:cs typeface="Playpen Sans"/>
              <a:sym typeface="Playpen Sans"/>
            </a:endParaRPr>
          </a:p>
          <a:p>
            <a:pPr algn="l">
              <a:lnSpc>
                <a:spcPts val="1540"/>
              </a:lnSpc>
            </a:pPr>
            <a:r>
              <a:rPr lang="en-US" sz="1000" b="1" dirty="0">
                <a:solidFill>
                  <a:srgbClr val="000000"/>
                </a:solidFill>
                <a:latin typeface="Playpen Sans Bold"/>
                <a:ea typeface="Playpen Sans Bold"/>
                <a:cs typeface="Playpen Sans Bold"/>
                <a:sym typeface="Playpen Sans Bold"/>
              </a:rPr>
              <a:t>Reading </a:t>
            </a:r>
            <a:r>
              <a:rPr lang="en-US" sz="1000" b="1" dirty="0" smtClean="0">
                <a:solidFill>
                  <a:srgbClr val="000000"/>
                </a:solidFill>
                <a:latin typeface="Playpen Sans Bold"/>
                <a:ea typeface="Playpen Sans Bold"/>
                <a:cs typeface="Playpen Sans Bold"/>
                <a:sym typeface="Playpen Sans Bold"/>
              </a:rPr>
              <a:t>Logs</a:t>
            </a:r>
            <a:r>
              <a:rPr lang="en-US" sz="1000" dirty="0" smtClean="0">
                <a:solidFill>
                  <a:srgbClr val="000000"/>
                </a:solidFill>
                <a:latin typeface="Playpen Sans"/>
                <a:ea typeface="Playpen Sans"/>
                <a:cs typeface="Playpen Sans"/>
                <a:sym typeface="Playpen Sans"/>
              </a:rPr>
              <a:t> </a:t>
            </a:r>
            <a:r>
              <a:rPr lang="en-US" sz="1000" dirty="0">
                <a:solidFill>
                  <a:srgbClr val="000000"/>
                </a:solidFill>
                <a:latin typeface="Playpen Sans"/>
                <a:ea typeface="Playpen Sans"/>
                <a:cs typeface="Playpen Sans"/>
                <a:sym typeface="Playpen Sans"/>
              </a:rPr>
              <a:t>- everyday. </a:t>
            </a:r>
            <a:r>
              <a:rPr lang="en-US" sz="1000" dirty="0" smtClean="0">
                <a:solidFill>
                  <a:srgbClr val="000000"/>
                </a:solidFill>
                <a:latin typeface="Playpen Sans"/>
                <a:ea typeface="Playpen Sans"/>
                <a:cs typeface="Playpen Sans"/>
                <a:sym typeface="Playpen Sans"/>
              </a:rPr>
              <a:t>These will be signed </a:t>
            </a:r>
            <a:r>
              <a:rPr lang="en-US" sz="1000" dirty="0">
                <a:solidFill>
                  <a:srgbClr val="000000"/>
                </a:solidFill>
                <a:latin typeface="Playpen Sans"/>
                <a:ea typeface="Playpen Sans"/>
                <a:cs typeface="Playpen Sans"/>
                <a:sym typeface="Playpen Sans"/>
              </a:rPr>
              <a:t>by a school adult on Mondays and Thursdays. </a:t>
            </a:r>
          </a:p>
          <a:p>
            <a:pPr algn="l">
              <a:lnSpc>
                <a:spcPts val="1540"/>
              </a:lnSpc>
              <a:spcBef>
                <a:spcPct val="0"/>
              </a:spcBef>
            </a:pPr>
            <a:r>
              <a:rPr lang="en-US" sz="1000" b="1" dirty="0">
                <a:solidFill>
                  <a:srgbClr val="000000"/>
                </a:solidFill>
                <a:latin typeface="Playpen Sans Bold"/>
                <a:ea typeface="Playpen Sans Bold"/>
                <a:cs typeface="Playpen Sans Bold"/>
                <a:sym typeface="Playpen Sans Bold"/>
              </a:rPr>
              <a:t>Home </a:t>
            </a:r>
            <a:r>
              <a:rPr lang="en-US" sz="1000" b="1" dirty="0" smtClean="0">
                <a:solidFill>
                  <a:srgbClr val="000000"/>
                </a:solidFill>
                <a:latin typeface="Playpen Sans Bold"/>
                <a:ea typeface="Playpen Sans Bold"/>
                <a:cs typeface="Playpen Sans Bold"/>
                <a:sym typeface="Playpen Sans Bold"/>
              </a:rPr>
              <a:t>Spelling Books</a:t>
            </a:r>
            <a:r>
              <a:rPr lang="en-US" sz="1000" dirty="0" smtClean="0">
                <a:solidFill>
                  <a:srgbClr val="000000"/>
                </a:solidFill>
                <a:latin typeface="Playpen Sans"/>
                <a:ea typeface="Playpen Sans"/>
                <a:cs typeface="Playpen Sans"/>
                <a:sym typeface="Playpen Sans"/>
              </a:rPr>
              <a:t> </a:t>
            </a:r>
            <a:r>
              <a:rPr lang="en-US" sz="1000" dirty="0">
                <a:solidFill>
                  <a:srgbClr val="000000"/>
                </a:solidFill>
                <a:latin typeface="Playpen Sans"/>
                <a:ea typeface="Playpen Sans"/>
                <a:cs typeface="Playpen Sans"/>
                <a:sym typeface="Playpen Sans"/>
              </a:rPr>
              <a:t>- </a:t>
            </a:r>
            <a:r>
              <a:rPr lang="en-US" sz="1000" dirty="0" smtClean="0">
                <a:solidFill>
                  <a:srgbClr val="000000"/>
                </a:solidFill>
                <a:latin typeface="Playpen Sans"/>
                <a:ea typeface="Playpen Sans"/>
                <a:cs typeface="Playpen Sans"/>
                <a:sym typeface="Playpen Sans"/>
              </a:rPr>
              <a:t>Friday. </a:t>
            </a:r>
            <a:r>
              <a:rPr lang="en-US" sz="1000" dirty="0">
                <a:solidFill>
                  <a:srgbClr val="000000"/>
                </a:solidFill>
                <a:latin typeface="Playpen Sans"/>
                <a:ea typeface="Playpen Sans"/>
                <a:cs typeface="Playpen Sans"/>
                <a:sym typeface="Playpen Sans"/>
              </a:rPr>
              <a:t>We complete our spelling dictation then stick in our new spellings. </a:t>
            </a:r>
          </a:p>
        </p:txBody>
      </p:sp>
      <p:sp>
        <p:nvSpPr>
          <p:cNvPr id="54" name="TextBox 54"/>
          <p:cNvSpPr txBox="1"/>
          <p:nvPr/>
        </p:nvSpPr>
        <p:spPr>
          <a:xfrm>
            <a:off x="866391" y="9666873"/>
            <a:ext cx="2547043" cy="395429"/>
          </a:xfrm>
          <a:prstGeom prst="rect">
            <a:avLst/>
          </a:prstGeom>
        </p:spPr>
        <p:txBody>
          <a:bodyPr lIns="0" tIns="0" rIns="0" bIns="0" rtlCol="0" anchor="t">
            <a:spAutoFit/>
          </a:bodyPr>
          <a:lstStyle/>
          <a:p>
            <a:pPr algn="l">
              <a:lnSpc>
                <a:spcPts val="1550"/>
              </a:lnSpc>
            </a:pPr>
            <a:r>
              <a:rPr lang="en-US" sz="1000" dirty="0" smtClean="0">
                <a:solidFill>
                  <a:srgbClr val="000000"/>
                </a:solidFill>
                <a:latin typeface="Playpen Sans"/>
                <a:ea typeface="Playpen Sans"/>
                <a:cs typeface="Playpen Sans"/>
                <a:sym typeface="Playpen Sans"/>
              </a:rPr>
              <a:t>Please </a:t>
            </a:r>
            <a:r>
              <a:rPr lang="en-US" sz="1000" dirty="0">
                <a:solidFill>
                  <a:srgbClr val="000000"/>
                </a:solidFill>
                <a:latin typeface="Playpen Sans"/>
                <a:ea typeface="Playpen Sans"/>
                <a:cs typeface="Playpen Sans"/>
                <a:sym typeface="Playpen Sans"/>
              </a:rPr>
              <a:t>bring a healthy snack and a clearly named </a:t>
            </a:r>
            <a:r>
              <a:rPr lang="en-US" sz="1000" dirty="0" smtClean="0">
                <a:solidFill>
                  <a:srgbClr val="000000"/>
                </a:solidFill>
                <a:latin typeface="Playpen Sans"/>
                <a:ea typeface="Playpen Sans"/>
                <a:cs typeface="Playpen Sans"/>
                <a:sym typeface="Playpen Sans"/>
              </a:rPr>
              <a:t>water </a:t>
            </a:r>
            <a:r>
              <a:rPr lang="en-US" sz="1000" dirty="0">
                <a:solidFill>
                  <a:srgbClr val="000000"/>
                </a:solidFill>
                <a:latin typeface="Playpen Sans"/>
                <a:ea typeface="Playpen Sans"/>
                <a:cs typeface="Playpen Sans"/>
                <a:sym typeface="Playpen Sans"/>
              </a:rPr>
              <a:t>bottle every day. </a:t>
            </a:r>
          </a:p>
        </p:txBody>
      </p:sp>
      <p:pic>
        <p:nvPicPr>
          <p:cNvPr id="31" name="Picture 30"/>
          <p:cNvPicPr>
            <a:picLocks noChangeAspect="1"/>
          </p:cNvPicPr>
          <p:nvPr/>
        </p:nvPicPr>
        <p:blipFill>
          <a:blip r:embed="rId11"/>
          <a:stretch>
            <a:fillRect/>
          </a:stretch>
        </p:blipFill>
        <p:spPr>
          <a:xfrm rot="21049227">
            <a:off x="6570426" y="2862204"/>
            <a:ext cx="764254" cy="1172169"/>
          </a:xfrm>
          <a:prstGeom prst="rect">
            <a:avLst/>
          </a:prstGeom>
        </p:spPr>
      </p:pic>
      <p:pic>
        <p:nvPicPr>
          <p:cNvPr id="34" name="Picture 33"/>
          <p:cNvPicPr>
            <a:picLocks noChangeAspect="1"/>
          </p:cNvPicPr>
          <p:nvPr/>
        </p:nvPicPr>
        <p:blipFill>
          <a:blip r:embed="rId12"/>
          <a:stretch>
            <a:fillRect/>
          </a:stretch>
        </p:blipFill>
        <p:spPr>
          <a:xfrm rot="536402">
            <a:off x="6614244" y="4338104"/>
            <a:ext cx="742190" cy="1255647"/>
          </a:xfrm>
          <a:prstGeom prst="rect">
            <a:avLst/>
          </a:prstGeom>
        </p:spPr>
      </p:pic>
      <p:pic>
        <p:nvPicPr>
          <p:cNvPr id="36" name="Picture 35"/>
          <p:cNvPicPr>
            <a:picLocks noChangeAspect="1"/>
          </p:cNvPicPr>
          <p:nvPr/>
        </p:nvPicPr>
        <p:blipFill>
          <a:blip r:embed="rId13"/>
          <a:stretch>
            <a:fillRect/>
          </a:stretch>
        </p:blipFill>
        <p:spPr>
          <a:xfrm rot="422637">
            <a:off x="6610207" y="7646699"/>
            <a:ext cx="804242" cy="101334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463376" y="518389"/>
            <a:ext cx="2110732" cy="1044367"/>
            <a:chOff x="0" y="0"/>
            <a:chExt cx="2814309" cy="1392490"/>
          </a:xfrm>
        </p:grpSpPr>
        <p:sp>
          <p:nvSpPr>
            <p:cNvPr id="3" name="Freeform 3"/>
            <p:cNvSpPr/>
            <p:nvPr/>
          </p:nvSpPr>
          <p:spPr>
            <a:xfrm>
              <a:off x="0" y="1200648"/>
              <a:ext cx="524981" cy="107860"/>
            </a:xfrm>
            <a:custGeom>
              <a:avLst/>
              <a:gdLst/>
              <a:ahLst/>
              <a:cxnLst/>
              <a:rect l="l" t="t" r="r" b="b"/>
              <a:pathLst>
                <a:path w="524981" h="107860">
                  <a:moveTo>
                    <a:pt x="0" y="0"/>
                  </a:moveTo>
                  <a:lnTo>
                    <a:pt x="524981" y="0"/>
                  </a:lnTo>
                  <a:lnTo>
                    <a:pt x="524981" y="107859"/>
                  </a:lnTo>
                  <a:lnTo>
                    <a:pt x="0" y="107859"/>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4" name="Freeform 4"/>
            <p:cNvSpPr/>
            <p:nvPr/>
          </p:nvSpPr>
          <p:spPr>
            <a:xfrm rot="1106635">
              <a:off x="31935" y="890144"/>
              <a:ext cx="565266" cy="116136"/>
            </a:xfrm>
            <a:custGeom>
              <a:avLst/>
              <a:gdLst/>
              <a:ahLst/>
              <a:cxnLst/>
              <a:rect l="l" t="t" r="r" b="b"/>
              <a:pathLst>
                <a:path w="565266" h="116136">
                  <a:moveTo>
                    <a:pt x="0" y="0"/>
                  </a:moveTo>
                  <a:lnTo>
                    <a:pt x="565266" y="0"/>
                  </a:lnTo>
                  <a:lnTo>
                    <a:pt x="565266" y="116137"/>
                  </a:lnTo>
                  <a:lnTo>
                    <a:pt x="0" y="116137"/>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5" name="Freeform 5"/>
            <p:cNvSpPr/>
            <p:nvPr/>
          </p:nvSpPr>
          <p:spPr>
            <a:xfrm rot="2538562">
              <a:off x="227305" y="534641"/>
              <a:ext cx="595352" cy="122318"/>
            </a:xfrm>
            <a:custGeom>
              <a:avLst/>
              <a:gdLst/>
              <a:ahLst/>
              <a:cxnLst/>
              <a:rect l="l" t="t" r="r" b="b"/>
              <a:pathLst>
                <a:path w="595352" h="122318">
                  <a:moveTo>
                    <a:pt x="0" y="0"/>
                  </a:moveTo>
                  <a:lnTo>
                    <a:pt x="595352" y="0"/>
                  </a:lnTo>
                  <a:lnTo>
                    <a:pt x="595352" y="122318"/>
                  </a:lnTo>
                  <a:lnTo>
                    <a:pt x="0" y="122318"/>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6" name="Freeform 6"/>
            <p:cNvSpPr/>
            <p:nvPr/>
          </p:nvSpPr>
          <p:spPr>
            <a:xfrm rot="4402072">
              <a:off x="634248" y="310472"/>
              <a:ext cx="544182" cy="111805"/>
            </a:xfrm>
            <a:custGeom>
              <a:avLst/>
              <a:gdLst/>
              <a:ahLst/>
              <a:cxnLst/>
              <a:rect l="l" t="t" r="r" b="b"/>
              <a:pathLst>
                <a:path w="544182" h="111805">
                  <a:moveTo>
                    <a:pt x="0" y="0"/>
                  </a:moveTo>
                  <a:lnTo>
                    <a:pt x="544182" y="0"/>
                  </a:lnTo>
                  <a:lnTo>
                    <a:pt x="544182" y="111805"/>
                  </a:lnTo>
                  <a:lnTo>
                    <a:pt x="0" y="111805"/>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
          <p:nvSpPr>
            <p:cNvPr id="7" name="Freeform 7"/>
            <p:cNvSpPr/>
            <p:nvPr/>
          </p:nvSpPr>
          <p:spPr>
            <a:xfrm rot="-5400000">
              <a:off x="1094264" y="216288"/>
              <a:ext cx="544432" cy="111856"/>
            </a:xfrm>
            <a:custGeom>
              <a:avLst/>
              <a:gdLst/>
              <a:ahLst/>
              <a:cxnLst/>
              <a:rect l="l" t="t" r="r" b="b"/>
              <a:pathLst>
                <a:path w="544432" h="111856">
                  <a:moveTo>
                    <a:pt x="0" y="0"/>
                  </a:moveTo>
                  <a:lnTo>
                    <a:pt x="544432" y="0"/>
                  </a:lnTo>
                  <a:lnTo>
                    <a:pt x="544432" y="111856"/>
                  </a:lnTo>
                  <a:lnTo>
                    <a:pt x="0" y="111856"/>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8" name="Freeform 8"/>
            <p:cNvSpPr/>
            <p:nvPr/>
          </p:nvSpPr>
          <p:spPr>
            <a:xfrm rot="7052735">
              <a:off x="1578909" y="326562"/>
              <a:ext cx="525293" cy="107924"/>
            </a:xfrm>
            <a:custGeom>
              <a:avLst/>
              <a:gdLst/>
              <a:ahLst/>
              <a:cxnLst/>
              <a:rect l="l" t="t" r="r" b="b"/>
              <a:pathLst>
                <a:path w="525293" h="107924">
                  <a:moveTo>
                    <a:pt x="0" y="0"/>
                  </a:moveTo>
                  <a:lnTo>
                    <a:pt x="525294" y="0"/>
                  </a:lnTo>
                  <a:lnTo>
                    <a:pt x="525294" y="107924"/>
                  </a:lnTo>
                  <a:lnTo>
                    <a:pt x="0" y="107924"/>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9" name="Freeform 9"/>
            <p:cNvSpPr/>
            <p:nvPr/>
          </p:nvSpPr>
          <p:spPr>
            <a:xfrm rot="-2469054">
              <a:off x="1938903" y="561300"/>
              <a:ext cx="595352" cy="122318"/>
            </a:xfrm>
            <a:custGeom>
              <a:avLst/>
              <a:gdLst/>
              <a:ahLst/>
              <a:cxnLst/>
              <a:rect l="l" t="t" r="r" b="b"/>
              <a:pathLst>
                <a:path w="595352" h="122318">
                  <a:moveTo>
                    <a:pt x="0" y="0"/>
                  </a:moveTo>
                  <a:lnTo>
                    <a:pt x="595351" y="0"/>
                  </a:lnTo>
                  <a:lnTo>
                    <a:pt x="595351" y="122318"/>
                  </a:lnTo>
                  <a:lnTo>
                    <a:pt x="0" y="122318"/>
                  </a:lnTo>
                  <a:lnTo>
                    <a:pt x="0" y="0"/>
                  </a:lnTo>
                  <a:close/>
                </a:path>
              </a:pathLst>
            </a:custGeom>
            <a:blipFill>
              <a:blip r:embed="rId10">
                <a:extLst>
                  <a:ext uri="{96DAC541-7B7A-43D3-8B79-37D633B846F1}">
                    <asvg:svgBlip xmlns="" xmlns:asvg="http://schemas.microsoft.com/office/drawing/2016/SVG/main" r:embed="rId11"/>
                  </a:ext>
                </a:extLst>
              </a:blip>
              <a:stretch>
                <a:fillRect/>
              </a:stretch>
            </a:blipFill>
          </p:spPr>
        </p:sp>
        <p:sp>
          <p:nvSpPr>
            <p:cNvPr id="10" name="Freeform 10"/>
            <p:cNvSpPr/>
            <p:nvPr/>
          </p:nvSpPr>
          <p:spPr>
            <a:xfrm rot="-1440337">
              <a:off x="2192092" y="916966"/>
              <a:ext cx="524981" cy="107860"/>
            </a:xfrm>
            <a:custGeom>
              <a:avLst/>
              <a:gdLst/>
              <a:ahLst/>
              <a:cxnLst/>
              <a:rect l="l" t="t" r="r" b="b"/>
              <a:pathLst>
                <a:path w="524981" h="107860">
                  <a:moveTo>
                    <a:pt x="0" y="0"/>
                  </a:moveTo>
                  <a:lnTo>
                    <a:pt x="524981" y="0"/>
                  </a:lnTo>
                  <a:lnTo>
                    <a:pt x="524981" y="107860"/>
                  </a:lnTo>
                  <a:lnTo>
                    <a:pt x="0" y="107860"/>
                  </a:lnTo>
                  <a:lnTo>
                    <a:pt x="0" y="0"/>
                  </a:lnTo>
                  <a:close/>
                </a:path>
              </a:pathLst>
            </a:custGeom>
            <a:blipFill>
              <a:blip r:embed="rId12">
                <a:extLst>
                  <a:ext uri="{96DAC541-7B7A-43D3-8B79-37D633B846F1}">
                    <asvg:svgBlip xmlns="" xmlns:asvg="http://schemas.microsoft.com/office/drawing/2016/SVG/main" r:embed="rId13"/>
                  </a:ext>
                </a:extLst>
              </a:blip>
              <a:stretch>
                <a:fillRect/>
              </a:stretch>
            </a:blipFill>
          </p:spPr>
        </p:sp>
        <p:sp>
          <p:nvSpPr>
            <p:cNvPr id="11" name="Freeform 11"/>
            <p:cNvSpPr/>
            <p:nvPr/>
          </p:nvSpPr>
          <p:spPr>
            <a:xfrm>
              <a:off x="2289329" y="1200648"/>
              <a:ext cx="524981" cy="107860"/>
            </a:xfrm>
            <a:custGeom>
              <a:avLst/>
              <a:gdLst/>
              <a:ahLst/>
              <a:cxnLst/>
              <a:rect l="l" t="t" r="r" b="b"/>
              <a:pathLst>
                <a:path w="524981" h="107860">
                  <a:moveTo>
                    <a:pt x="0" y="0"/>
                  </a:moveTo>
                  <a:lnTo>
                    <a:pt x="524980" y="0"/>
                  </a:lnTo>
                  <a:lnTo>
                    <a:pt x="524980" y="107859"/>
                  </a:lnTo>
                  <a:lnTo>
                    <a:pt x="0" y="107859"/>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12" name="Freeform 12"/>
            <p:cNvSpPr/>
            <p:nvPr/>
          </p:nvSpPr>
          <p:spPr>
            <a:xfrm>
              <a:off x="620779" y="654254"/>
              <a:ext cx="1476472" cy="738236"/>
            </a:xfrm>
            <a:custGeom>
              <a:avLst/>
              <a:gdLst/>
              <a:ahLst/>
              <a:cxnLst/>
              <a:rect l="l" t="t" r="r" b="b"/>
              <a:pathLst>
                <a:path w="1476472" h="738236">
                  <a:moveTo>
                    <a:pt x="0" y="0"/>
                  </a:moveTo>
                  <a:lnTo>
                    <a:pt x="1476473" y="0"/>
                  </a:lnTo>
                  <a:lnTo>
                    <a:pt x="1476473" y="738236"/>
                  </a:lnTo>
                  <a:lnTo>
                    <a:pt x="0" y="738236"/>
                  </a:lnTo>
                  <a:lnTo>
                    <a:pt x="0" y="0"/>
                  </a:lnTo>
                  <a:close/>
                </a:path>
              </a:pathLst>
            </a:custGeom>
            <a:blipFill>
              <a:blip r:embed="rId14">
                <a:extLst>
                  <a:ext uri="{96DAC541-7B7A-43D3-8B79-37D633B846F1}">
                    <asvg:svgBlip xmlns="" xmlns:asvg="http://schemas.microsoft.com/office/drawing/2016/SVG/main" r:embed="rId15"/>
                  </a:ext>
                </a:extLst>
              </a:blip>
              <a:stretch>
                <a:fillRect/>
              </a:stretch>
            </a:blipFill>
          </p:spPr>
        </p:sp>
        <p:sp>
          <p:nvSpPr>
            <p:cNvPr id="13" name="Freeform 13"/>
            <p:cNvSpPr/>
            <p:nvPr/>
          </p:nvSpPr>
          <p:spPr>
            <a:xfrm rot="-46456">
              <a:off x="1106521" y="837800"/>
              <a:ext cx="500065" cy="380049"/>
            </a:xfrm>
            <a:custGeom>
              <a:avLst/>
              <a:gdLst/>
              <a:ahLst/>
              <a:cxnLst/>
              <a:rect l="l" t="t" r="r" b="b"/>
              <a:pathLst>
                <a:path w="500065" h="380049">
                  <a:moveTo>
                    <a:pt x="0" y="0"/>
                  </a:moveTo>
                  <a:lnTo>
                    <a:pt x="500065" y="0"/>
                  </a:lnTo>
                  <a:lnTo>
                    <a:pt x="500065" y="380049"/>
                  </a:lnTo>
                  <a:lnTo>
                    <a:pt x="0" y="380049"/>
                  </a:lnTo>
                  <a:lnTo>
                    <a:pt x="0" y="0"/>
                  </a:lnTo>
                  <a:close/>
                </a:path>
              </a:pathLst>
            </a:custGeom>
            <a:blipFill>
              <a:blip r:embed="rId16">
                <a:extLst>
                  <a:ext uri="{96DAC541-7B7A-43D3-8B79-37D633B846F1}">
                    <asvg:svgBlip xmlns="" xmlns:asvg="http://schemas.microsoft.com/office/drawing/2016/SVG/main" r:embed="rId17"/>
                  </a:ext>
                </a:extLst>
              </a:blip>
              <a:stretch>
                <a:fillRect/>
              </a:stretch>
            </a:blipFill>
          </p:spPr>
        </p:sp>
      </p:grpSp>
      <p:grpSp>
        <p:nvGrpSpPr>
          <p:cNvPr id="14" name="Group 14"/>
          <p:cNvGrpSpPr/>
          <p:nvPr/>
        </p:nvGrpSpPr>
        <p:grpSpPr>
          <a:xfrm>
            <a:off x="273051" y="583568"/>
            <a:ext cx="3591134" cy="9973351"/>
            <a:chOff x="0" y="-28575"/>
            <a:chExt cx="1008279" cy="3574224"/>
          </a:xfrm>
        </p:grpSpPr>
        <p:sp>
          <p:nvSpPr>
            <p:cNvPr id="15" name="Freeform 15"/>
            <p:cNvSpPr/>
            <p:nvPr/>
          </p:nvSpPr>
          <p:spPr>
            <a:xfrm>
              <a:off x="0" y="0"/>
              <a:ext cx="1008279" cy="3545649"/>
            </a:xfrm>
            <a:custGeom>
              <a:avLst/>
              <a:gdLst/>
              <a:ahLst/>
              <a:cxnLst/>
              <a:rect l="l" t="t" r="r" b="b"/>
              <a:pathLst>
                <a:path w="1008279" h="3500729">
                  <a:moveTo>
                    <a:pt x="27517" y="0"/>
                  </a:moveTo>
                  <a:lnTo>
                    <a:pt x="980761" y="0"/>
                  </a:lnTo>
                  <a:cubicBezTo>
                    <a:pt x="988060" y="0"/>
                    <a:pt x="995059" y="2899"/>
                    <a:pt x="1000219" y="8060"/>
                  </a:cubicBezTo>
                  <a:cubicBezTo>
                    <a:pt x="1005380" y="13220"/>
                    <a:pt x="1008279" y="20219"/>
                    <a:pt x="1008279" y="27517"/>
                  </a:cubicBezTo>
                  <a:lnTo>
                    <a:pt x="1008279" y="3473212"/>
                  </a:lnTo>
                  <a:cubicBezTo>
                    <a:pt x="1008279" y="3488409"/>
                    <a:pt x="995959" y="3500729"/>
                    <a:pt x="980761" y="3500729"/>
                  </a:cubicBezTo>
                  <a:lnTo>
                    <a:pt x="27517" y="3500729"/>
                  </a:lnTo>
                  <a:cubicBezTo>
                    <a:pt x="12320" y="3500729"/>
                    <a:pt x="0" y="3488409"/>
                    <a:pt x="0" y="3473212"/>
                  </a:cubicBezTo>
                  <a:lnTo>
                    <a:pt x="0" y="27517"/>
                  </a:lnTo>
                  <a:cubicBezTo>
                    <a:pt x="0" y="20219"/>
                    <a:pt x="2899" y="13220"/>
                    <a:pt x="8060" y="8060"/>
                  </a:cubicBezTo>
                  <a:cubicBezTo>
                    <a:pt x="13220" y="2899"/>
                    <a:pt x="20219" y="0"/>
                    <a:pt x="27517" y="0"/>
                  </a:cubicBezTo>
                  <a:close/>
                </a:path>
              </a:pathLst>
            </a:custGeom>
            <a:solidFill>
              <a:srgbClr val="E9F7E3"/>
            </a:solidFill>
          </p:spPr>
        </p:sp>
        <p:sp>
          <p:nvSpPr>
            <p:cNvPr id="16" name="TextBox 16"/>
            <p:cNvSpPr txBox="1"/>
            <p:nvPr/>
          </p:nvSpPr>
          <p:spPr>
            <a:xfrm>
              <a:off x="0" y="-28575"/>
              <a:ext cx="1008279" cy="3529304"/>
            </a:xfrm>
            <a:prstGeom prst="rect">
              <a:avLst/>
            </a:prstGeom>
          </p:spPr>
          <p:txBody>
            <a:bodyPr lIns="50800" tIns="50800" rIns="50800" bIns="50800" rtlCol="0" anchor="ctr"/>
            <a:lstStyle/>
            <a:p>
              <a:pPr algn="ctr">
                <a:lnSpc>
                  <a:spcPts val="1960"/>
                </a:lnSpc>
                <a:spcBef>
                  <a:spcPct val="0"/>
                </a:spcBef>
              </a:pPr>
              <a:endParaRPr/>
            </a:p>
          </p:txBody>
        </p:sp>
      </p:grpSp>
      <p:grpSp>
        <p:nvGrpSpPr>
          <p:cNvPr id="17" name="Group 17"/>
          <p:cNvGrpSpPr/>
          <p:nvPr/>
        </p:nvGrpSpPr>
        <p:grpSpPr>
          <a:xfrm>
            <a:off x="697674" y="458225"/>
            <a:ext cx="2928245" cy="489890"/>
            <a:chOff x="0" y="0"/>
            <a:chExt cx="1049417" cy="175565"/>
          </a:xfrm>
          <a:solidFill>
            <a:srgbClr val="00B0F0"/>
          </a:solidFill>
        </p:grpSpPr>
        <p:sp>
          <p:nvSpPr>
            <p:cNvPr id="18" name="Freeform 18"/>
            <p:cNvSpPr/>
            <p:nvPr/>
          </p:nvSpPr>
          <p:spPr>
            <a:xfrm>
              <a:off x="0" y="0"/>
              <a:ext cx="1049417" cy="175565"/>
            </a:xfrm>
            <a:custGeom>
              <a:avLst/>
              <a:gdLst/>
              <a:ahLst/>
              <a:cxnLst/>
              <a:rect l="l" t="t" r="r" b="b"/>
              <a:pathLst>
                <a:path w="1049417" h="175565">
                  <a:moveTo>
                    <a:pt x="26439" y="0"/>
                  </a:moveTo>
                  <a:lnTo>
                    <a:pt x="1022978" y="0"/>
                  </a:lnTo>
                  <a:cubicBezTo>
                    <a:pt x="1037580" y="0"/>
                    <a:pt x="1049417" y="11837"/>
                    <a:pt x="1049417" y="26439"/>
                  </a:cubicBezTo>
                  <a:lnTo>
                    <a:pt x="1049417" y="149127"/>
                  </a:lnTo>
                  <a:cubicBezTo>
                    <a:pt x="1049417" y="156139"/>
                    <a:pt x="1046631" y="162863"/>
                    <a:pt x="1041673" y="167822"/>
                  </a:cubicBezTo>
                  <a:cubicBezTo>
                    <a:pt x="1036715" y="172780"/>
                    <a:pt x="1029990" y="175565"/>
                    <a:pt x="1022978" y="175565"/>
                  </a:cubicBezTo>
                  <a:lnTo>
                    <a:pt x="26439" y="175565"/>
                  </a:lnTo>
                  <a:cubicBezTo>
                    <a:pt x="19427" y="175565"/>
                    <a:pt x="12702" y="172780"/>
                    <a:pt x="7744" y="167822"/>
                  </a:cubicBezTo>
                  <a:cubicBezTo>
                    <a:pt x="2786" y="162863"/>
                    <a:pt x="0" y="156139"/>
                    <a:pt x="0" y="149127"/>
                  </a:cubicBezTo>
                  <a:lnTo>
                    <a:pt x="0" y="26439"/>
                  </a:lnTo>
                  <a:cubicBezTo>
                    <a:pt x="0" y="19427"/>
                    <a:pt x="2786" y="12702"/>
                    <a:pt x="7744" y="7744"/>
                  </a:cubicBezTo>
                  <a:cubicBezTo>
                    <a:pt x="12702" y="2786"/>
                    <a:pt x="19427" y="0"/>
                    <a:pt x="26439" y="0"/>
                  </a:cubicBezTo>
                  <a:close/>
                </a:path>
              </a:pathLst>
            </a:custGeom>
            <a:grpFill/>
          </p:spPr>
        </p:sp>
        <p:sp>
          <p:nvSpPr>
            <p:cNvPr id="19" name="TextBox 19"/>
            <p:cNvSpPr txBox="1"/>
            <p:nvPr/>
          </p:nvSpPr>
          <p:spPr>
            <a:xfrm>
              <a:off x="0" y="-28575"/>
              <a:ext cx="1049417" cy="204140"/>
            </a:xfrm>
            <a:prstGeom prst="rect">
              <a:avLst/>
            </a:prstGeom>
            <a:grpFill/>
          </p:spPr>
          <p:txBody>
            <a:bodyPr lIns="50800" tIns="50800" rIns="50800" bIns="50800" rtlCol="0" anchor="ctr"/>
            <a:lstStyle/>
            <a:p>
              <a:pPr algn="ctr">
                <a:lnSpc>
                  <a:spcPts val="2034"/>
                </a:lnSpc>
              </a:pPr>
              <a:endParaRPr/>
            </a:p>
          </p:txBody>
        </p:sp>
      </p:grpSp>
      <p:grpSp>
        <p:nvGrpSpPr>
          <p:cNvPr id="20" name="Group 20"/>
          <p:cNvGrpSpPr/>
          <p:nvPr/>
        </p:nvGrpSpPr>
        <p:grpSpPr>
          <a:xfrm>
            <a:off x="4001693" y="1866645"/>
            <a:ext cx="3046026" cy="6611971"/>
            <a:chOff x="0" y="0"/>
            <a:chExt cx="1091627" cy="2321781"/>
          </a:xfrm>
        </p:grpSpPr>
        <p:sp>
          <p:nvSpPr>
            <p:cNvPr id="21" name="Freeform 21"/>
            <p:cNvSpPr/>
            <p:nvPr/>
          </p:nvSpPr>
          <p:spPr>
            <a:xfrm>
              <a:off x="0" y="0"/>
              <a:ext cx="1091627" cy="2321781"/>
            </a:xfrm>
            <a:custGeom>
              <a:avLst/>
              <a:gdLst/>
              <a:ahLst/>
              <a:cxnLst/>
              <a:rect l="l" t="t" r="r" b="b"/>
              <a:pathLst>
                <a:path w="1091627" h="2321781">
                  <a:moveTo>
                    <a:pt x="25416" y="0"/>
                  </a:moveTo>
                  <a:lnTo>
                    <a:pt x="1066210" y="0"/>
                  </a:lnTo>
                  <a:cubicBezTo>
                    <a:pt x="1080248" y="0"/>
                    <a:pt x="1091627" y="11379"/>
                    <a:pt x="1091627" y="25416"/>
                  </a:cubicBezTo>
                  <a:lnTo>
                    <a:pt x="1091627" y="2296364"/>
                  </a:lnTo>
                  <a:cubicBezTo>
                    <a:pt x="1091627" y="2310401"/>
                    <a:pt x="1080248" y="2321781"/>
                    <a:pt x="1066210" y="2321781"/>
                  </a:cubicBezTo>
                  <a:lnTo>
                    <a:pt x="25416" y="2321781"/>
                  </a:lnTo>
                  <a:cubicBezTo>
                    <a:pt x="18676" y="2321781"/>
                    <a:pt x="12211" y="2319103"/>
                    <a:pt x="7444" y="2314336"/>
                  </a:cubicBezTo>
                  <a:cubicBezTo>
                    <a:pt x="2678" y="2309570"/>
                    <a:pt x="0" y="2303105"/>
                    <a:pt x="0" y="2296364"/>
                  </a:cubicBezTo>
                  <a:lnTo>
                    <a:pt x="0" y="25416"/>
                  </a:lnTo>
                  <a:cubicBezTo>
                    <a:pt x="0" y="11379"/>
                    <a:pt x="11379" y="0"/>
                    <a:pt x="25416" y="0"/>
                  </a:cubicBezTo>
                  <a:close/>
                </a:path>
              </a:pathLst>
            </a:custGeom>
            <a:solidFill>
              <a:srgbClr val="E9F7E3"/>
            </a:solidFill>
          </p:spPr>
        </p:sp>
        <p:sp>
          <p:nvSpPr>
            <p:cNvPr id="22" name="TextBox 22"/>
            <p:cNvSpPr txBox="1"/>
            <p:nvPr/>
          </p:nvSpPr>
          <p:spPr>
            <a:xfrm>
              <a:off x="0" y="-28575"/>
              <a:ext cx="1091627" cy="235035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a:off x="3943288" y="1734206"/>
            <a:ext cx="3104431" cy="755679"/>
            <a:chOff x="0" y="0"/>
            <a:chExt cx="1112558" cy="270818"/>
          </a:xfrm>
          <a:solidFill>
            <a:srgbClr val="00B0F0"/>
          </a:solidFill>
        </p:grpSpPr>
        <p:sp>
          <p:nvSpPr>
            <p:cNvPr id="24" name="Freeform 24"/>
            <p:cNvSpPr/>
            <p:nvPr/>
          </p:nvSpPr>
          <p:spPr>
            <a:xfrm>
              <a:off x="0" y="0"/>
              <a:ext cx="1112558" cy="270818"/>
            </a:xfrm>
            <a:custGeom>
              <a:avLst/>
              <a:gdLst/>
              <a:ahLst/>
              <a:cxnLst/>
              <a:rect l="l" t="t" r="r" b="b"/>
              <a:pathLst>
                <a:path w="1112558" h="270818">
                  <a:moveTo>
                    <a:pt x="24938" y="0"/>
                  </a:moveTo>
                  <a:lnTo>
                    <a:pt x="1087620" y="0"/>
                  </a:lnTo>
                  <a:cubicBezTo>
                    <a:pt x="1094234" y="0"/>
                    <a:pt x="1100577" y="2627"/>
                    <a:pt x="1105254" y="7304"/>
                  </a:cubicBezTo>
                  <a:cubicBezTo>
                    <a:pt x="1109930" y="11981"/>
                    <a:pt x="1112558" y="18324"/>
                    <a:pt x="1112558" y="24938"/>
                  </a:cubicBezTo>
                  <a:lnTo>
                    <a:pt x="1112558" y="245880"/>
                  </a:lnTo>
                  <a:cubicBezTo>
                    <a:pt x="1112558" y="252494"/>
                    <a:pt x="1109930" y="258837"/>
                    <a:pt x="1105254" y="263514"/>
                  </a:cubicBezTo>
                  <a:cubicBezTo>
                    <a:pt x="1100577" y="268191"/>
                    <a:pt x="1094234" y="270818"/>
                    <a:pt x="1087620" y="270818"/>
                  </a:cubicBezTo>
                  <a:lnTo>
                    <a:pt x="24938" y="270818"/>
                  </a:lnTo>
                  <a:cubicBezTo>
                    <a:pt x="18324" y="270818"/>
                    <a:pt x="11981" y="268191"/>
                    <a:pt x="7304" y="263514"/>
                  </a:cubicBezTo>
                  <a:cubicBezTo>
                    <a:pt x="2627" y="258837"/>
                    <a:pt x="0" y="252494"/>
                    <a:pt x="0" y="245880"/>
                  </a:cubicBezTo>
                  <a:lnTo>
                    <a:pt x="0" y="24938"/>
                  </a:lnTo>
                  <a:cubicBezTo>
                    <a:pt x="0" y="18324"/>
                    <a:pt x="2627" y="11981"/>
                    <a:pt x="7304" y="7304"/>
                  </a:cubicBezTo>
                  <a:cubicBezTo>
                    <a:pt x="11981" y="2627"/>
                    <a:pt x="18324" y="0"/>
                    <a:pt x="24938" y="0"/>
                  </a:cubicBezTo>
                  <a:close/>
                </a:path>
              </a:pathLst>
            </a:custGeom>
            <a:grpFill/>
          </p:spPr>
        </p:sp>
        <p:sp>
          <p:nvSpPr>
            <p:cNvPr id="25" name="TextBox 25"/>
            <p:cNvSpPr txBox="1"/>
            <p:nvPr/>
          </p:nvSpPr>
          <p:spPr>
            <a:xfrm>
              <a:off x="0" y="-28575"/>
              <a:ext cx="1112558" cy="299393"/>
            </a:xfrm>
            <a:prstGeom prst="rect">
              <a:avLst/>
            </a:prstGeom>
            <a:grpFill/>
          </p:spPr>
          <p:txBody>
            <a:bodyPr lIns="50800" tIns="50800" rIns="50800" bIns="50800" rtlCol="0" anchor="ctr"/>
            <a:lstStyle/>
            <a:p>
              <a:pPr algn="ctr">
                <a:lnSpc>
                  <a:spcPts val="2034"/>
                </a:lnSpc>
              </a:pPr>
              <a:endParaRPr/>
            </a:p>
          </p:txBody>
        </p:sp>
      </p:grpSp>
      <p:grpSp>
        <p:nvGrpSpPr>
          <p:cNvPr id="26" name="Group 26"/>
          <p:cNvGrpSpPr/>
          <p:nvPr/>
        </p:nvGrpSpPr>
        <p:grpSpPr>
          <a:xfrm>
            <a:off x="4001692" y="8435665"/>
            <a:ext cx="3505149" cy="2210961"/>
            <a:chOff x="0" y="-28575"/>
            <a:chExt cx="1203416" cy="687669"/>
          </a:xfrm>
        </p:grpSpPr>
        <p:sp>
          <p:nvSpPr>
            <p:cNvPr id="27" name="Freeform 27"/>
            <p:cNvSpPr/>
            <p:nvPr/>
          </p:nvSpPr>
          <p:spPr>
            <a:xfrm>
              <a:off x="0" y="0"/>
              <a:ext cx="1203416" cy="659094"/>
            </a:xfrm>
            <a:custGeom>
              <a:avLst/>
              <a:gdLst/>
              <a:ahLst/>
              <a:cxnLst/>
              <a:rect l="l" t="t" r="r" b="b"/>
              <a:pathLst>
                <a:path w="1095902" h="659094">
                  <a:moveTo>
                    <a:pt x="25317" y="0"/>
                  </a:moveTo>
                  <a:lnTo>
                    <a:pt x="1070584" y="0"/>
                  </a:lnTo>
                  <a:cubicBezTo>
                    <a:pt x="1077299" y="0"/>
                    <a:pt x="1083738" y="2667"/>
                    <a:pt x="1088486" y="7415"/>
                  </a:cubicBezTo>
                  <a:cubicBezTo>
                    <a:pt x="1093234" y="12163"/>
                    <a:pt x="1095902" y="18603"/>
                    <a:pt x="1095902" y="25317"/>
                  </a:cubicBezTo>
                  <a:lnTo>
                    <a:pt x="1095902" y="633777"/>
                  </a:lnTo>
                  <a:cubicBezTo>
                    <a:pt x="1095902" y="640491"/>
                    <a:pt x="1093234" y="646931"/>
                    <a:pt x="1088486" y="651679"/>
                  </a:cubicBezTo>
                  <a:cubicBezTo>
                    <a:pt x="1083738" y="656427"/>
                    <a:pt x="1077299" y="659094"/>
                    <a:pt x="1070584" y="659094"/>
                  </a:cubicBezTo>
                  <a:lnTo>
                    <a:pt x="25317" y="659094"/>
                  </a:lnTo>
                  <a:cubicBezTo>
                    <a:pt x="18603" y="659094"/>
                    <a:pt x="12163" y="656427"/>
                    <a:pt x="7415" y="651679"/>
                  </a:cubicBezTo>
                  <a:cubicBezTo>
                    <a:pt x="2667" y="646931"/>
                    <a:pt x="0" y="640491"/>
                    <a:pt x="0" y="633777"/>
                  </a:cubicBezTo>
                  <a:lnTo>
                    <a:pt x="0" y="25317"/>
                  </a:lnTo>
                  <a:cubicBezTo>
                    <a:pt x="0" y="18603"/>
                    <a:pt x="2667" y="12163"/>
                    <a:pt x="7415" y="7415"/>
                  </a:cubicBezTo>
                  <a:cubicBezTo>
                    <a:pt x="12163" y="2667"/>
                    <a:pt x="18603" y="0"/>
                    <a:pt x="25317" y="0"/>
                  </a:cubicBezTo>
                  <a:close/>
                </a:path>
              </a:pathLst>
            </a:custGeom>
            <a:solidFill>
              <a:srgbClr val="E9F7E3"/>
            </a:solidFill>
          </p:spPr>
        </p:sp>
        <p:sp>
          <p:nvSpPr>
            <p:cNvPr id="28" name="TextBox 28"/>
            <p:cNvSpPr txBox="1"/>
            <p:nvPr/>
          </p:nvSpPr>
          <p:spPr>
            <a:xfrm>
              <a:off x="0" y="-28575"/>
              <a:ext cx="1095902" cy="687669"/>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a:off x="4569216" y="8614983"/>
            <a:ext cx="2439519" cy="353073"/>
            <a:chOff x="0" y="0"/>
            <a:chExt cx="1112558" cy="185101"/>
          </a:xfrm>
          <a:solidFill>
            <a:srgbClr val="00B0F0"/>
          </a:solidFill>
        </p:grpSpPr>
        <p:sp>
          <p:nvSpPr>
            <p:cNvPr id="30" name="Freeform 30"/>
            <p:cNvSpPr/>
            <p:nvPr/>
          </p:nvSpPr>
          <p:spPr>
            <a:xfrm>
              <a:off x="0" y="0"/>
              <a:ext cx="1112558" cy="185101"/>
            </a:xfrm>
            <a:custGeom>
              <a:avLst/>
              <a:gdLst/>
              <a:ahLst/>
              <a:cxnLst/>
              <a:rect l="l" t="t" r="r" b="b"/>
              <a:pathLst>
                <a:path w="1112558" h="185101">
                  <a:moveTo>
                    <a:pt x="24938" y="0"/>
                  </a:moveTo>
                  <a:lnTo>
                    <a:pt x="1087620" y="0"/>
                  </a:lnTo>
                  <a:cubicBezTo>
                    <a:pt x="1094234" y="0"/>
                    <a:pt x="1100577" y="2627"/>
                    <a:pt x="1105254" y="7304"/>
                  </a:cubicBezTo>
                  <a:cubicBezTo>
                    <a:pt x="1109930" y="11981"/>
                    <a:pt x="1112558" y="18324"/>
                    <a:pt x="1112558" y="24938"/>
                  </a:cubicBezTo>
                  <a:lnTo>
                    <a:pt x="1112558" y="160163"/>
                  </a:lnTo>
                  <a:cubicBezTo>
                    <a:pt x="1112558" y="166777"/>
                    <a:pt x="1109930" y="173120"/>
                    <a:pt x="1105254" y="177797"/>
                  </a:cubicBezTo>
                  <a:cubicBezTo>
                    <a:pt x="1100577" y="182474"/>
                    <a:pt x="1094234" y="185101"/>
                    <a:pt x="1087620" y="185101"/>
                  </a:cubicBezTo>
                  <a:lnTo>
                    <a:pt x="24938" y="185101"/>
                  </a:lnTo>
                  <a:cubicBezTo>
                    <a:pt x="18324" y="185101"/>
                    <a:pt x="11981" y="182474"/>
                    <a:pt x="7304" y="177797"/>
                  </a:cubicBezTo>
                  <a:cubicBezTo>
                    <a:pt x="2627" y="173120"/>
                    <a:pt x="0" y="166777"/>
                    <a:pt x="0" y="160163"/>
                  </a:cubicBezTo>
                  <a:lnTo>
                    <a:pt x="0" y="24938"/>
                  </a:lnTo>
                  <a:cubicBezTo>
                    <a:pt x="0" y="18324"/>
                    <a:pt x="2627" y="11981"/>
                    <a:pt x="7304" y="7304"/>
                  </a:cubicBezTo>
                  <a:cubicBezTo>
                    <a:pt x="11981" y="2627"/>
                    <a:pt x="18324" y="0"/>
                    <a:pt x="24938" y="0"/>
                  </a:cubicBezTo>
                  <a:close/>
                </a:path>
              </a:pathLst>
            </a:custGeom>
            <a:grpFill/>
          </p:spPr>
        </p:sp>
        <p:sp>
          <p:nvSpPr>
            <p:cNvPr id="31" name="TextBox 31"/>
            <p:cNvSpPr txBox="1"/>
            <p:nvPr/>
          </p:nvSpPr>
          <p:spPr>
            <a:xfrm>
              <a:off x="0" y="-38100"/>
              <a:ext cx="1112558" cy="223201"/>
            </a:xfrm>
            <a:prstGeom prst="rect">
              <a:avLst/>
            </a:prstGeom>
            <a:grpFill/>
          </p:spPr>
          <p:txBody>
            <a:bodyPr lIns="50800" tIns="50800" rIns="50800" bIns="50800" rtlCol="0" anchor="ctr"/>
            <a:lstStyle/>
            <a:p>
              <a:pPr algn="ctr">
                <a:lnSpc>
                  <a:spcPts val="2034"/>
                </a:lnSpc>
              </a:pPr>
              <a:endParaRPr/>
            </a:p>
          </p:txBody>
        </p:sp>
      </p:grpSp>
      <p:sp>
        <p:nvSpPr>
          <p:cNvPr id="32" name="Freeform 32"/>
          <p:cNvSpPr/>
          <p:nvPr/>
        </p:nvSpPr>
        <p:spPr>
          <a:xfrm>
            <a:off x="4043820" y="8535345"/>
            <a:ext cx="370882" cy="428146"/>
          </a:xfrm>
          <a:custGeom>
            <a:avLst/>
            <a:gdLst/>
            <a:ahLst/>
            <a:cxnLst/>
            <a:rect l="l" t="t" r="r" b="b"/>
            <a:pathLst>
              <a:path w="370882" h="428146">
                <a:moveTo>
                  <a:pt x="0" y="0"/>
                </a:moveTo>
                <a:lnTo>
                  <a:pt x="370881" y="0"/>
                </a:lnTo>
                <a:lnTo>
                  <a:pt x="370881" y="428146"/>
                </a:lnTo>
                <a:lnTo>
                  <a:pt x="0" y="428146"/>
                </a:lnTo>
                <a:lnTo>
                  <a:pt x="0" y="0"/>
                </a:lnTo>
                <a:close/>
              </a:path>
            </a:pathLst>
          </a:custGeom>
          <a:blipFill>
            <a:blip r:embed="rId18"/>
            <a:stretch>
              <a:fillRect/>
            </a:stretch>
          </a:blipFill>
        </p:spPr>
      </p:sp>
      <p:sp>
        <p:nvSpPr>
          <p:cNvPr id="44" name="Freeform 44"/>
          <p:cNvSpPr/>
          <p:nvPr/>
        </p:nvSpPr>
        <p:spPr>
          <a:xfrm>
            <a:off x="6244822" y="6227048"/>
            <a:ext cx="1009671" cy="559818"/>
          </a:xfrm>
          <a:custGeom>
            <a:avLst/>
            <a:gdLst/>
            <a:ahLst/>
            <a:cxnLst/>
            <a:rect l="l" t="t" r="r" b="b"/>
            <a:pathLst>
              <a:path w="1009671" h="559818">
                <a:moveTo>
                  <a:pt x="0" y="0"/>
                </a:moveTo>
                <a:lnTo>
                  <a:pt x="1009671" y="0"/>
                </a:lnTo>
                <a:lnTo>
                  <a:pt x="1009671" y="559818"/>
                </a:lnTo>
                <a:lnTo>
                  <a:pt x="0" y="559818"/>
                </a:lnTo>
                <a:lnTo>
                  <a:pt x="0" y="0"/>
                </a:lnTo>
                <a:close/>
              </a:path>
            </a:pathLst>
          </a:custGeom>
          <a:blipFill>
            <a:blip r:embed="rId19"/>
            <a:stretch>
              <a:fillRect/>
            </a:stretch>
          </a:blipFill>
        </p:spPr>
      </p:sp>
      <p:sp>
        <p:nvSpPr>
          <p:cNvPr id="45" name="TextBox 45"/>
          <p:cNvSpPr txBox="1"/>
          <p:nvPr/>
        </p:nvSpPr>
        <p:spPr>
          <a:xfrm>
            <a:off x="3986687" y="9087738"/>
            <a:ext cx="3461750" cy="1436291"/>
          </a:xfrm>
          <a:prstGeom prst="rect">
            <a:avLst/>
          </a:prstGeom>
        </p:spPr>
        <p:txBody>
          <a:bodyPr wrap="square" lIns="0" tIns="0" rIns="0" bIns="0" rtlCol="0" anchor="t">
            <a:spAutoFit/>
          </a:bodyPr>
          <a:lstStyle/>
          <a:p>
            <a:pPr marL="129541" lvl="1">
              <a:lnSpc>
                <a:spcPts val="1632"/>
              </a:lnSpc>
            </a:pPr>
            <a:r>
              <a:rPr lang="en-US" sz="1000" dirty="0" smtClean="0">
                <a:solidFill>
                  <a:srgbClr val="000000"/>
                </a:solidFill>
                <a:latin typeface="Playpen Sans"/>
                <a:ea typeface="Playpen Sans"/>
                <a:cs typeface="Playpen Sans"/>
                <a:sym typeface="Playpen Sans"/>
              </a:rPr>
              <a:t>On Friday 15</a:t>
            </a:r>
            <a:r>
              <a:rPr lang="en-US" sz="1000" baseline="30000" dirty="0" smtClean="0">
                <a:solidFill>
                  <a:srgbClr val="000000"/>
                </a:solidFill>
                <a:latin typeface="Playpen Sans"/>
                <a:ea typeface="Playpen Sans"/>
                <a:cs typeface="Playpen Sans"/>
                <a:sym typeface="Playpen Sans"/>
              </a:rPr>
              <a:t>th</a:t>
            </a:r>
            <a:r>
              <a:rPr lang="en-US" sz="1000" dirty="0" smtClean="0">
                <a:solidFill>
                  <a:srgbClr val="000000"/>
                </a:solidFill>
                <a:latin typeface="Playpen Sans"/>
                <a:ea typeface="Playpen Sans"/>
                <a:cs typeface="Playpen Sans"/>
                <a:sym typeface="Playpen Sans"/>
              </a:rPr>
              <a:t> May, we head to Tunstall Park as a reward for completing the SATs.</a:t>
            </a:r>
          </a:p>
          <a:p>
            <a:pPr marL="129541" lvl="1">
              <a:lnSpc>
                <a:spcPts val="1632"/>
              </a:lnSpc>
            </a:pPr>
            <a:r>
              <a:rPr lang="en-US" sz="1000" dirty="0" smtClean="0">
                <a:solidFill>
                  <a:srgbClr val="000000"/>
                </a:solidFill>
                <a:latin typeface="Playpen Sans"/>
                <a:ea typeface="Playpen Sans"/>
                <a:cs typeface="Playpen Sans"/>
                <a:sym typeface="Playpen Sans"/>
              </a:rPr>
              <a:t>On the following Monday - 18</a:t>
            </a:r>
            <a:r>
              <a:rPr lang="en-US" sz="1000" baseline="30000" dirty="0" smtClean="0">
                <a:solidFill>
                  <a:srgbClr val="000000"/>
                </a:solidFill>
                <a:latin typeface="Playpen Sans"/>
                <a:ea typeface="Playpen Sans"/>
                <a:cs typeface="Playpen Sans"/>
                <a:sym typeface="Playpen Sans"/>
              </a:rPr>
              <a:t>th</a:t>
            </a:r>
            <a:r>
              <a:rPr lang="en-US" sz="1000" dirty="0" smtClean="0">
                <a:solidFill>
                  <a:srgbClr val="000000"/>
                </a:solidFill>
                <a:latin typeface="Playpen Sans"/>
                <a:ea typeface="Playpen Sans"/>
                <a:cs typeface="Playpen Sans"/>
                <a:sym typeface="Playpen Sans"/>
              </a:rPr>
              <a:t> May – we make our way to Stanley Head for a four night Residential Trip. Finally, on </a:t>
            </a:r>
            <a:r>
              <a:rPr lang="en-US" sz="1000" dirty="0" smtClean="0">
                <a:solidFill>
                  <a:srgbClr val="000000"/>
                </a:solidFill>
                <a:latin typeface="Playpen Sans"/>
                <a:ea typeface="Playpen Sans"/>
                <a:cs typeface="Playpen Sans"/>
                <a:sym typeface="Playpen Sans"/>
              </a:rPr>
              <a:t>Thursday 18</a:t>
            </a:r>
            <a:r>
              <a:rPr lang="en-US" sz="1000" baseline="30000" dirty="0" smtClean="0">
                <a:solidFill>
                  <a:srgbClr val="000000"/>
                </a:solidFill>
                <a:latin typeface="Playpen Sans"/>
                <a:ea typeface="Playpen Sans"/>
                <a:cs typeface="Playpen Sans"/>
                <a:sym typeface="Playpen Sans"/>
              </a:rPr>
              <a:t>th</a:t>
            </a:r>
            <a:r>
              <a:rPr lang="en-US" sz="1000" dirty="0" smtClean="0">
                <a:solidFill>
                  <a:srgbClr val="000000"/>
                </a:solidFill>
                <a:latin typeface="Playpen Sans"/>
                <a:ea typeface="Playpen Sans"/>
                <a:cs typeface="Playpen Sans"/>
                <a:sym typeface="Playpen Sans"/>
              </a:rPr>
              <a:t> June we head to Alton Towers as a reward for excellent behaviour and effort throughout our time in Year 6.</a:t>
            </a:r>
            <a:endParaRPr lang="en-US" sz="1000" dirty="0">
              <a:solidFill>
                <a:srgbClr val="000000"/>
              </a:solidFill>
              <a:latin typeface="Playpen Sans"/>
              <a:ea typeface="Playpen Sans"/>
              <a:cs typeface="Playpen Sans"/>
              <a:sym typeface="Playpen Sans"/>
            </a:endParaRPr>
          </a:p>
        </p:txBody>
      </p:sp>
      <p:sp>
        <p:nvSpPr>
          <p:cNvPr id="46" name="TextBox 46"/>
          <p:cNvSpPr txBox="1"/>
          <p:nvPr/>
        </p:nvSpPr>
        <p:spPr>
          <a:xfrm>
            <a:off x="951939" y="532038"/>
            <a:ext cx="2412836" cy="325538"/>
          </a:xfrm>
          <a:prstGeom prst="rect">
            <a:avLst/>
          </a:prstGeom>
        </p:spPr>
        <p:txBody>
          <a:bodyPr lIns="0" tIns="0" rIns="0" bIns="0" rtlCol="0" anchor="t">
            <a:spAutoFit/>
          </a:bodyPr>
          <a:lstStyle/>
          <a:p>
            <a:pPr algn="ctr">
              <a:lnSpc>
                <a:spcPts val="2660"/>
              </a:lnSpc>
            </a:pPr>
            <a:r>
              <a:rPr lang="en-US" sz="1900" b="1" dirty="0">
                <a:solidFill>
                  <a:srgbClr val="002060"/>
                </a:solidFill>
                <a:latin typeface="Playpen Sans Bold"/>
                <a:ea typeface="Playpen Sans Bold"/>
                <a:cs typeface="Playpen Sans Bold"/>
                <a:sym typeface="Playpen Sans Bold"/>
              </a:rPr>
              <a:t>Other Subjects</a:t>
            </a:r>
          </a:p>
        </p:txBody>
      </p:sp>
      <p:sp>
        <p:nvSpPr>
          <p:cNvPr id="49" name="TextBox 49"/>
          <p:cNvSpPr txBox="1"/>
          <p:nvPr/>
        </p:nvSpPr>
        <p:spPr>
          <a:xfrm>
            <a:off x="4156206" y="2755931"/>
            <a:ext cx="2852529" cy="3654847"/>
          </a:xfrm>
          <a:prstGeom prst="rect">
            <a:avLst/>
          </a:prstGeom>
        </p:spPr>
        <p:txBody>
          <a:bodyPr lIns="0" tIns="0" rIns="0" bIns="0" rtlCol="0" anchor="t">
            <a:spAutoFit/>
          </a:bodyPr>
          <a:lstStyle/>
          <a:p>
            <a:pPr algn="l">
              <a:lnSpc>
                <a:spcPts val="1540"/>
              </a:lnSpc>
            </a:pPr>
            <a:r>
              <a:rPr lang="en-US" sz="1000" b="1" dirty="0">
                <a:solidFill>
                  <a:srgbClr val="000000"/>
                </a:solidFill>
                <a:latin typeface="Playpen Sans Bold"/>
                <a:ea typeface="Playpen Sans Bold"/>
                <a:cs typeface="Playpen Sans Bold"/>
                <a:sym typeface="Playpen Sans Bold"/>
              </a:rPr>
              <a:t>Reading </a:t>
            </a:r>
            <a:r>
              <a:rPr lang="en-US" sz="1000" dirty="0">
                <a:solidFill>
                  <a:srgbClr val="000000"/>
                </a:solidFill>
                <a:latin typeface="Playpen Sans"/>
                <a:ea typeface="Playpen Sans"/>
                <a:cs typeface="Playpen Sans"/>
                <a:sym typeface="Playpen Sans"/>
              </a:rPr>
              <a:t>- please encourage your child to read their book at home for at least 15 minutes every day and to write a comment in their reading log. </a:t>
            </a:r>
          </a:p>
          <a:p>
            <a:pPr algn="l">
              <a:lnSpc>
                <a:spcPts val="1540"/>
              </a:lnSpc>
            </a:pPr>
            <a:r>
              <a:rPr lang="en-US" sz="1000" b="1" dirty="0">
                <a:solidFill>
                  <a:srgbClr val="000000"/>
                </a:solidFill>
                <a:latin typeface="Playpen Sans Bold"/>
                <a:ea typeface="Playpen Sans Bold"/>
                <a:cs typeface="Playpen Sans Bold"/>
                <a:sym typeface="Playpen Sans Bold"/>
              </a:rPr>
              <a:t>Fluency </a:t>
            </a:r>
            <a:r>
              <a:rPr lang="en-US" sz="1000" dirty="0">
                <a:solidFill>
                  <a:srgbClr val="000000"/>
                </a:solidFill>
                <a:latin typeface="Playpen Sans"/>
                <a:ea typeface="Playpen Sans"/>
                <a:cs typeface="Playpen Sans"/>
                <a:sym typeface="Playpen Sans"/>
              </a:rPr>
              <a:t>- the children will have </a:t>
            </a:r>
            <a:r>
              <a:rPr lang="en-US" sz="1000" dirty="0" smtClean="0">
                <a:solidFill>
                  <a:srgbClr val="000000"/>
                </a:solidFill>
                <a:latin typeface="Playpen Sans"/>
                <a:ea typeface="Playpen Sans"/>
                <a:cs typeface="Playpen Sans"/>
                <a:sym typeface="Playpen Sans"/>
              </a:rPr>
              <a:t>four Maths </a:t>
            </a:r>
            <a:r>
              <a:rPr lang="en-US" sz="1000" dirty="0">
                <a:solidFill>
                  <a:srgbClr val="000000"/>
                </a:solidFill>
                <a:latin typeface="Playpen Sans"/>
                <a:ea typeface="Playpen Sans"/>
                <a:cs typeface="Playpen Sans"/>
                <a:sym typeface="Playpen Sans"/>
              </a:rPr>
              <a:t>fluency questions to complete per day. They will write these into their fluency book to </a:t>
            </a:r>
            <a:r>
              <a:rPr lang="en-US" sz="1000" dirty="0" smtClean="0">
                <a:solidFill>
                  <a:srgbClr val="000000"/>
                </a:solidFill>
                <a:latin typeface="Playpen Sans"/>
                <a:ea typeface="Playpen Sans"/>
                <a:cs typeface="Playpen Sans"/>
                <a:sym typeface="Playpen Sans"/>
              </a:rPr>
              <a:t>practice </a:t>
            </a:r>
            <a:r>
              <a:rPr lang="en-US" sz="1000" dirty="0">
                <a:solidFill>
                  <a:srgbClr val="000000"/>
                </a:solidFill>
                <a:latin typeface="Playpen Sans"/>
                <a:ea typeface="Playpen Sans"/>
                <a:cs typeface="Playpen Sans"/>
                <a:sym typeface="Playpen Sans"/>
              </a:rPr>
              <a:t>their number formation and will need to complete them at home before the start of the next school day. These should take around </a:t>
            </a:r>
            <a:r>
              <a:rPr lang="en-US" sz="1000" dirty="0" smtClean="0">
                <a:solidFill>
                  <a:srgbClr val="000000"/>
                </a:solidFill>
                <a:latin typeface="Playpen Sans"/>
                <a:ea typeface="Playpen Sans"/>
                <a:cs typeface="Playpen Sans"/>
                <a:sym typeface="Playpen Sans"/>
              </a:rPr>
              <a:t>five </a:t>
            </a:r>
            <a:r>
              <a:rPr lang="en-US" sz="1000" dirty="0">
                <a:solidFill>
                  <a:srgbClr val="000000"/>
                </a:solidFill>
                <a:latin typeface="Playpen Sans"/>
                <a:ea typeface="Playpen Sans"/>
                <a:cs typeface="Playpen Sans"/>
                <a:sym typeface="Playpen Sans"/>
              </a:rPr>
              <a:t>minutes to complete. </a:t>
            </a:r>
          </a:p>
          <a:p>
            <a:pPr algn="l">
              <a:lnSpc>
                <a:spcPts val="1540"/>
              </a:lnSpc>
            </a:pPr>
            <a:r>
              <a:rPr lang="en-US" sz="1000" b="1" dirty="0">
                <a:solidFill>
                  <a:srgbClr val="000000"/>
                </a:solidFill>
                <a:latin typeface="Playpen Sans Bold"/>
                <a:ea typeface="Playpen Sans Bold"/>
                <a:cs typeface="Playpen Sans Bold"/>
                <a:sym typeface="Playpen Sans Bold"/>
              </a:rPr>
              <a:t>Spelling - </a:t>
            </a:r>
            <a:r>
              <a:rPr lang="en-US" sz="1000" dirty="0" smtClean="0">
                <a:solidFill>
                  <a:srgbClr val="000000"/>
                </a:solidFill>
                <a:latin typeface="Playpen Sans"/>
                <a:ea typeface="Playpen Sans"/>
                <a:cs typeface="Playpen Sans"/>
                <a:sym typeface="Playpen Sans"/>
              </a:rPr>
              <a:t>practice </a:t>
            </a:r>
            <a:r>
              <a:rPr lang="en-US" sz="1000" dirty="0">
                <a:solidFill>
                  <a:srgbClr val="000000"/>
                </a:solidFill>
                <a:latin typeface="Playpen Sans"/>
                <a:ea typeface="Playpen Sans"/>
                <a:cs typeface="Playpen Sans"/>
                <a:sym typeface="Playpen Sans"/>
              </a:rPr>
              <a:t>the weekly spelling words with your child in a range of different ways. </a:t>
            </a:r>
          </a:p>
          <a:p>
            <a:pPr algn="l">
              <a:lnSpc>
                <a:spcPts val="1540"/>
              </a:lnSpc>
              <a:spcBef>
                <a:spcPct val="0"/>
              </a:spcBef>
            </a:pPr>
            <a:r>
              <a:rPr lang="en-US" sz="1000" b="1" dirty="0">
                <a:solidFill>
                  <a:srgbClr val="000000"/>
                </a:solidFill>
                <a:latin typeface="Playpen Sans Bold"/>
                <a:ea typeface="Playpen Sans Bold"/>
                <a:cs typeface="Playpen Sans Bold"/>
                <a:sym typeface="Playpen Sans Bold"/>
              </a:rPr>
              <a:t>RE Homework Projects </a:t>
            </a:r>
            <a:r>
              <a:rPr lang="en-US" sz="1000" dirty="0">
                <a:solidFill>
                  <a:srgbClr val="000000"/>
                </a:solidFill>
                <a:latin typeface="Playpen Sans"/>
                <a:ea typeface="Playpen Sans"/>
                <a:cs typeface="Playpen Sans"/>
                <a:sym typeface="Playpen Sans"/>
              </a:rPr>
              <a:t>- Once per half-term, there will be a creative RE homework project to complete with your child</a:t>
            </a:r>
            <a:r>
              <a:rPr lang="en-US" sz="1000" dirty="0" smtClean="0">
                <a:solidFill>
                  <a:srgbClr val="000000"/>
                </a:solidFill>
                <a:latin typeface="Playpen Sans"/>
                <a:ea typeface="Playpen Sans"/>
                <a:cs typeface="Playpen Sans"/>
                <a:sym typeface="Playpen Sans"/>
              </a:rPr>
              <a:t>.</a:t>
            </a:r>
          </a:p>
          <a:p>
            <a:pPr algn="l">
              <a:lnSpc>
                <a:spcPts val="1540"/>
              </a:lnSpc>
              <a:spcBef>
                <a:spcPct val="0"/>
              </a:spcBef>
            </a:pPr>
            <a:r>
              <a:rPr lang="en-US" sz="1000" b="1" dirty="0" smtClean="0">
                <a:solidFill>
                  <a:srgbClr val="000000"/>
                </a:solidFill>
                <a:latin typeface="Playpen Sans"/>
                <a:ea typeface="Playpen Sans"/>
                <a:cs typeface="Playpen Sans"/>
                <a:sym typeface="Playpen Sans"/>
              </a:rPr>
              <a:t>SATs Boosters </a:t>
            </a:r>
            <a:r>
              <a:rPr lang="en-US" sz="1000" dirty="0" smtClean="0">
                <a:solidFill>
                  <a:srgbClr val="000000"/>
                </a:solidFill>
                <a:latin typeface="Playpen Sans"/>
                <a:ea typeface="Playpen Sans"/>
                <a:cs typeface="Playpen Sans"/>
                <a:sym typeface="Playpen Sans"/>
              </a:rPr>
              <a:t>– if your child is invited to a SATs booster group before or after school, please ensure they attend.</a:t>
            </a:r>
            <a:endParaRPr lang="en-US" sz="1000" dirty="0">
              <a:solidFill>
                <a:srgbClr val="000000"/>
              </a:solidFill>
              <a:latin typeface="Playpen Sans"/>
              <a:ea typeface="Playpen Sans"/>
              <a:cs typeface="Playpen Sans"/>
              <a:sym typeface="Playpen Sans"/>
            </a:endParaRPr>
          </a:p>
        </p:txBody>
      </p:sp>
      <p:sp>
        <p:nvSpPr>
          <p:cNvPr id="50" name="TextBox 50"/>
          <p:cNvSpPr txBox="1"/>
          <p:nvPr/>
        </p:nvSpPr>
        <p:spPr>
          <a:xfrm>
            <a:off x="4241349" y="1774862"/>
            <a:ext cx="2508308" cy="671787"/>
          </a:xfrm>
          <a:prstGeom prst="rect">
            <a:avLst/>
          </a:prstGeom>
        </p:spPr>
        <p:txBody>
          <a:bodyPr lIns="0" tIns="0" rIns="0" bIns="0" rtlCol="0" anchor="t">
            <a:spAutoFit/>
          </a:bodyPr>
          <a:lstStyle/>
          <a:p>
            <a:pPr algn="ctr">
              <a:lnSpc>
                <a:spcPts val="2660"/>
              </a:lnSpc>
            </a:pPr>
            <a:r>
              <a:rPr lang="en-US" sz="1900" b="1" dirty="0">
                <a:solidFill>
                  <a:srgbClr val="002060"/>
                </a:solidFill>
                <a:latin typeface="Playpen Sans Bold"/>
                <a:ea typeface="Playpen Sans Bold"/>
                <a:cs typeface="Playpen Sans Bold"/>
                <a:sym typeface="Playpen Sans Bold"/>
              </a:rPr>
              <a:t>How can I support my child at home?</a:t>
            </a:r>
          </a:p>
        </p:txBody>
      </p:sp>
      <p:sp>
        <p:nvSpPr>
          <p:cNvPr id="53" name="TextBox 53"/>
          <p:cNvSpPr txBox="1"/>
          <p:nvPr/>
        </p:nvSpPr>
        <p:spPr>
          <a:xfrm>
            <a:off x="4516386" y="8600643"/>
            <a:ext cx="2512532" cy="346249"/>
          </a:xfrm>
          <a:prstGeom prst="rect">
            <a:avLst/>
          </a:prstGeom>
        </p:spPr>
        <p:txBody>
          <a:bodyPr wrap="square" lIns="0" tIns="0" rIns="0" bIns="0" rtlCol="0" anchor="t">
            <a:spAutoFit/>
          </a:bodyPr>
          <a:lstStyle/>
          <a:p>
            <a:pPr algn="ctr">
              <a:lnSpc>
                <a:spcPts val="2660"/>
              </a:lnSpc>
            </a:pPr>
            <a:r>
              <a:rPr lang="en-US" sz="1900" b="1" dirty="0">
                <a:solidFill>
                  <a:srgbClr val="000000"/>
                </a:solidFill>
                <a:latin typeface="Playpen Sans Bold"/>
                <a:ea typeface="Playpen Sans Bold"/>
                <a:cs typeface="Playpen Sans Bold"/>
                <a:sym typeface="Playpen Sans Bold"/>
              </a:rPr>
              <a:t>Educational Visits</a:t>
            </a:r>
          </a:p>
        </p:txBody>
      </p:sp>
      <p:sp>
        <p:nvSpPr>
          <p:cNvPr id="70" name="TextBox 70"/>
          <p:cNvSpPr txBox="1"/>
          <p:nvPr/>
        </p:nvSpPr>
        <p:spPr>
          <a:xfrm>
            <a:off x="4106309" y="2526668"/>
            <a:ext cx="2302497" cy="205056"/>
          </a:xfrm>
          <a:prstGeom prst="rect">
            <a:avLst/>
          </a:prstGeom>
        </p:spPr>
        <p:txBody>
          <a:bodyPr lIns="0" tIns="0" rIns="0" bIns="0" rtlCol="0" anchor="t">
            <a:spAutoFit/>
          </a:bodyPr>
          <a:lstStyle/>
          <a:p>
            <a:pPr algn="l">
              <a:lnSpc>
                <a:spcPts val="1680"/>
              </a:lnSpc>
            </a:pPr>
            <a:r>
              <a:rPr lang="en-US" sz="1200" b="1" dirty="0">
                <a:solidFill>
                  <a:srgbClr val="002060"/>
                </a:solidFill>
                <a:latin typeface="Playpen Sans Bold"/>
                <a:ea typeface="Playpen Sans Bold"/>
                <a:cs typeface="Playpen Sans Bold"/>
                <a:sym typeface="Playpen Sans Bold"/>
              </a:rPr>
              <a:t>Homework</a:t>
            </a:r>
          </a:p>
        </p:txBody>
      </p:sp>
      <p:sp>
        <p:nvSpPr>
          <p:cNvPr id="71" name="TextBox 71"/>
          <p:cNvSpPr txBox="1"/>
          <p:nvPr/>
        </p:nvSpPr>
        <p:spPr>
          <a:xfrm>
            <a:off x="4156206" y="6366541"/>
            <a:ext cx="2302497" cy="205056"/>
          </a:xfrm>
          <a:prstGeom prst="rect">
            <a:avLst/>
          </a:prstGeom>
        </p:spPr>
        <p:txBody>
          <a:bodyPr lIns="0" tIns="0" rIns="0" bIns="0" rtlCol="0" anchor="t">
            <a:spAutoFit/>
          </a:bodyPr>
          <a:lstStyle/>
          <a:p>
            <a:pPr algn="l">
              <a:lnSpc>
                <a:spcPts val="1680"/>
              </a:lnSpc>
            </a:pPr>
            <a:r>
              <a:rPr lang="en-US" sz="1200" b="1" dirty="0">
                <a:solidFill>
                  <a:srgbClr val="002060"/>
                </a:solidFill>
                <a:latin typeface="Playpen Sans Bold"/>
                <a:ea typeface="Playpen Sans Bold"/>
                <a:cs typeface="Playpen Sans Bold"/>
                <a:sym typeface="Playpen Sans Bold"/>
              </a:rPr>
              <a:t>Times Table Rockstars</a:t>
            </a:r>
          </a:p>
        </p:txBody>
      </p:sp>
      <p:sp>
        <p:nvSpPr>
          <p:cNvPr id="72" name="TextBox 72"/>
          <p:cNvSpPr txBox="1"/>
          <p:nvPr/>
        </p:nvSpPr>
        <p:spPr>
          <a:xfrm>
            <a:off x="4156205" y="6591484"/>
            <a:ext cx="2816001" cy="762632"/>
          </a:xfrm>
          <a:prstGeom prst="rect">
            <a:avLst/>
          </a:prstGeom>
        </p:spPr>
        <p:txBody>
          <a:bodyPr lIns="0" tIns="0" rIns="0" bIns="0" rtlCol="0" anchor="t">
            <a:spAutoFit/>
          </a:bodyPr>
          <a:lstStyle/>
          <a:p>
            <a:pPr algn="l">
              <a:lnSpc>
                <a:spcPts val="1540"/>
              </a:lnSpc>
            </a:pPr>
            <a:r>
              <a:rPr lang="en-US" sz="1000" dirty="0">
                <a:solidFill>
                  <a:srgbClr val="000000"/>
                </a:solidFill>
                <a:latin typeface="Playpen Sans"/>
                <a:ea typeface="Playpen Sans"/>
                <a:cs typeface="Playpen Sans"/>
                <a:sym typeface="Playpen Sans"/>
              </a:rPr>
              <a:t>Play Times Table Rockstars at </a:t>
            </a:r>
          </a:p>
          <a:p>
            <a:pPr algn="l">
              <a:lnSpc>
                <a:spcPts val="1540"/>
              </a:lnSpc>
              <a:spcBef>
                <a:spcPct val="0"/>
              </a:spcBef>
            </a:pPr>
            <a:r>
              <a:rPr lang="en-US" sz="1000" dirty="0">
                <a:solidFill>
                  <a:srgbClr val="000000"/>
                </a:solidFill>
                <a:latin typeface="Playpen Sans"/>
                <a:ea typeface="Playpen Sans"/>
                <a:cs typeface="Playpen Sans"/>
                <a:sym typeface="Playpen Sans"/>
              </a:rPr>
              <a:t>least four times a week to improve their recall of times table facts. Your child’s login is in their reading log. </a:t>
            </a:r>
          </a:p>
        </p:txBody>
      </p:sp>
      <p:sp>
        <p:nvSpPr>
          <p:cNvPr id="73" name="TextBox 73"/>
          <p:cNvSpPr txBox="1"/>
          <p:nvPr/>
        </p:nvSpPr>
        <p:spPr>
          <a:xfrm>
            <a:off x="4156206" y="7334994"/>
            <a:ext cx="2302497" cy="205056"/>
          </a:xfrm>
          <a:prstGeom prst="rect">
            <a:avLst/>
          </a:prstGeom>
        </p:spPr>
        <p:txBody>
          <a:bodyPr lIns="0" tIns="0" rIns="0" bIns="0" rtlCol="0" anchor="t">
            <a:spAutoFit/>
          </a:bodyPr>
          <a:lstStyle/>
          <a:p>
            <a:pPr algn="l">
              <a:lnSpc>
                <a:spcPts val="1680"/>
              </a:lnSpc>
            </a:pPr>
            <a:r>
              <a:rPr lang="en-US" sz="1200" b="1" dirty="0">
                <a:solidFill>
                  <a:srgbClr val="002060"/>
                </a:solidFill>
                <a:latin typeface="Playpen Sans Bold"/>
                <a:ea typeface="Playpen Sans Bold"/>
                <a:cs typeface="Playpen Sans Bold"/>
                <a:sym typeface="Playpen Sans Bold"/>
              </a:rPr>
              <a:t>Catholic Life</a:t>
            </a:r>
          </a:p>
        </p:txBody>
      </p:sp>
      <p:sp>
        <p:nvSpPr>
          <p:cNvPr id="74" name="TextBox 74"/>
          <p:cNvSpPr txBox="1"/>
          <p:nvPr/>
        </p:nvSpPr>
        <p:spPr>
          <a:xfrm>
            <a:off x="4156206" y="7531148"/>
            <a:ext cx="2816001" cy="755976"/>
          </a:xfrm>
          <a:prstGeom prst="rect">
            <a:avLst/>
          </a:prstGeom>
        </p:spPr>
        <p:txBody>
          <a:bodyPr lIns="0" tIns="0" rIns="0" bIns="0" rtlCol="0" anchor="t">
            <a:spAutoFit/>
          </a:bodyPr>
          <a:lstStyle/>
          <a:p>
            <a:pPr algn="l">
              <a:lnSpc>
                <a:spcPts val="1540"/>
              </a:lnSpc>
              <a:spcBef>
                <a:spcPct val="0"/>
              </a:spcBef>
            </a:pPr>
            <a:r>
              <a:rPr lang="en-US" sz="1000" dirty="0">
                <a:solidFill>
                  <a:srgbClr val="000000"/>
                </a:solidFill>
                <a:latin typeface="Playpen Sans"/>
                <a:ea typeface="Playpen Sans"/>
                <a:cs typeface="Playpen Sans"/>
                <a:sym typeface="Playpen Sans"/>
              </a:rPr>
              <a:t>Encourage your child to spend time in prayer and reflection at home. Attend Sunday Mass with them whenever </a:t>
            </a:r>
            <a:r>
              <a:rPr lang="en-US" sz="1000" dirty="0" smtClean="0">
                <a:solidFill>
                  <a:srgbClr val="000000"/>
                </a:solidFill>
                <a:latin typeface="Playpen Sans"/>
                <a:ea typeface="Playpen Sans"/>
                <a:cs typeface="Playpen Sans"/>
                <a:sym typeface="Playpen Sans"/>
              </a:rPr>
              <a:t>possible, especially our termly Family Mass.</a:t>
            </a:r>
            <a:endParaRPr lang="en-US" sz="1000" dirty="0">
              <a:solidFill>
                <a:srgbClr val="000000"/>
              </a:solidFill>
              <a:latin typeface="Playpen Sans"/>
              <a:ea typeface="Playpen Sans"/>
              <a:cs typeface="Playpen Sans"/>
              <a:sym typeface="Playpen Sans"/>
            </a:endParaRPr>
          </a:p>
        </p:txBody>
      </p:sp>
      <p:sp>
        <p:nvSpPr>
          <p:cNvPr id="35" name="TextBox 34"/>
          <p:cNvSpPr txBox="1"/>
          <p:nvPr/>
        </p:nvSpPr>
        <p:spPr>
          <a:xfrm>
            <a:off x="446785" y="1080083"/>
            <a:ext cx="3195916" cy="9889246"/>
          </a:xfrm>
          <a:prstGeom prst="rect">
            <a:avLst/>
          </a:prstGeom>
          <a:noFill/>
        </p:spPr>
        <p:txBody>
          <a:bodyPr wrap="square" rtlCol="0">
            <a:spAutoFit/>
          </a:bodyPr>
          <a:lstStyle/>
          <a:p>
            <a:pPr>
              <a:lnSpc>
                <a:spcPts val="1540"/>
              </a:lnSpc>
            </a:pPr>
            <a:r>
              <a:rPr lang="en-US" sz="1400" b="1" u="sng" dirty="0">
                <a:solidFill>
                  <a:srgbClr val="002060"/>
                </a:solidFill>
                <a:latin typeface="Playpen Sans" panose="020B0604020202020204" charset="0"/>
                <a:ea typeface="Playpen Sans" panose="020B0604020202020204" charset="0"/>
              </a:rPr>
              <a:t>SATs</a:t>
            </a:r>
            <a:endParaRPr lang="en-US" sz="1400" b="1" dirty="0">
              <a:solidFill>
                <a:srgbClr val="002060"/>
              </a:solidFill>
              <a:latin typeface="Playpen Sans" panose="020B0604020202020204" charset="0"/>
              <a:ea typeface="Playpen Sans" panose="020B0604020202020204" charset="0"/>
            </a:endParaRPr>
          </a:p>
          <a:p>
            <a:pPr>
              <a:lnSpc>
                <a:spcPts val="1540"/>
              </a:lnSpc>
            </a:pPr>
            <a:r>
              <a:rPr lang="en-US" sz="1000" dirty="0">
                <a:latin typeface="Playpen Sans" panose="020B0604020202020204" charset="0"/>
                <a:ea typeface="Playpen Sans" panose="020B0604020202020204" charset="0"/>
              </a:rPr>
              <a:t>Throughout the year, the children in Year 6 have been working extremely hard to prepare themselves to complete the SATs exams. The SATs are used to assess the progress the children have made throughout Key Stage Two in Maths, Reading and SPaG (spelling, punctuation and grammar). This year, the SATs will be completed between Monday </a:t>
            </a:r>
            <a:r>
              <a:rPr lang="en-US" sz="1000" dirty="0" smtClean="0">
                <a:latin typeface="Playpen Sans" panose="020B0604020202020204" charset="0"/>
                <a:ea typeface="Playpen Sans" panose="020B0604020202020204" charset="0"/>
              </a:rPr>
              <a:t>11th </a:t>
            </a:r>
            <a:r>
              <a:rPr lang="en-US" sz="1000" dirty="0">
                <a:latin typeface="Playpen Sans" panose="020B0604020202020204" charset="0"/>
                <a:ea typeface="Playpen Sans" panose="020B0604020202020204" charset="0"/>
              </a:rPr>
              <a:t>May and Thursday </a:t>
            </a:r>
            <a:r>
              <a:rPr lang="en-US" sz="1000" dirty="0" smtClean="0">
                <a:latin typeface="Playpen Sans" panose="020B0604020202020204" charset="0"/>
                <a:ea typeface="Playpen Sans" panose="020B0604020202020204" charset="0"/>
              </a:rPr>
              <a:t>14th </a:t>
            </a:r>
            <a:r>
              <a:rPr lang="en-US" sz="1000" dirty="0">
                <a:latin typeface="Playpen Sans" panose="020B0604020202020204" charset="0"/>
                <a:ea typeface="Playpen Sans" panose="020B0604020202020204" charset="0"/>
              </a:rPr>
              <a:t>May. Please support your child by encouraging them to complete Daily Fluency Homework, practice spellings, read regularly and practice multiplication fluency using TT-Rockstars. The SATs results will be published later in the year, close to the end of the term (date TBC).</a:t>
            </a:r>
          </a:p>
          <a:p>
            <a:pPr>
              <a:lnSpc>
                <a:spcPts val="1540"/>
              </a:lnSpc>
            </a:pPr>
            <a:r>
              <a:rPr lang="en-US" sz="1000" dirty="0">
                <a:latin typeface="Playpen Sans" panose="020B0604020202020204" charset="0"/>
                <a:ea typeface="Playpen Sans" panose="020B0604020202020204" charset="0"/>
              </a:rPr>
              <a:t> </a:t>
            </a:r>
          </a:p>
          <a:p>
            <a:pPr>
              <a:lnSpc>
                <a:spcPts val="1540"/>
              </a:lnSpc>
            </a:pPr>
            <a:r>
              <a:rPr lang="en-US" sz="1400" b="1" u="sng" dirty="0">
                <a:solidFill>
                  <a:srgbClr val="002060"/>
                </a:solidFill>
                <a:latin typeface="Playpen Sans" panose="020B0604020202020204" charset="0"/>
                <a:ea typeface="Playpen Sans" panose="020B0604020202020204" charset="0"/>
              </a:rPr>
              <a:t>Stanley Head Residential</a:t>
            </a:r>
            <a:endParaRPr lang="en-US" sz="1400" b="1" dirty="0">
              <a:solidFill>
                <a:srgbClr val="002060"/>
              </a:solidFill>
              <a:latin typeface="Playpen Sans" panose="020B0604020202020204" charset="0"/>
              <a:ea typeface="Playpen Sans" panose="020B0604020202020204" charset="0"/>
            </a:endParaRPr>
          </a:p>
          <a:p>
            <a:pPr>
              <a:lnSpc>
                <a:spcPts val="1540"/>
              </a:lnSpc>
            </a:pPr>
            <a:r>
              <a:rPr lang="en-US" sz="1000" dirty="0">
                <a:latin typeface="Playpen Sans" panose="020B0604020202020204" charset="0"/>
                <a:ea typeface="Playpen Sans" panose="020B0604020202020204" charset="0"/>
              </a:rPr>
              <a:t>On </a:t>
            </a:r>
            <a:r>
              <a:rPr lang="en-US" sz="1000" dirty="0" smtClean="0">
                <a:latin typeface="Playpen Sans" panose="020B0604020202020204" charset="0"/>
                <a:ea typeface="Playpen Sans" panose="020B0604020202020204" charset="0"/>
              </a:rPr>
              <a:t>Monday 18</a:t>
            </a:r>
            <a:r>
              <a:rPr lang="en-US" sz="1000" baseline="30000" dirty="0" smtClean="0">
                <a:latin typeface="Playpen Sans" panose="020B0604020202020204" charset="0"/>
                <a:ea typeface="Playpen Sans" panose="020B0604020202020204" charset="0"/>
              </a:rPr>
              <a:t>th</a:t>
            </a:r>
            <a:r>
              <a:rPr lang="en-US" sz="1000" dirty="0" smtClean="0">
                <a:latin typeface="Playpen Sans" panose="020B0604020202020204" charset="0"/>
                <a:ea typeface="Playpen Sans" panose="020B0604020202020204" charset="0"/>
              </a:rPr>
              <a:t> May, </a:t>
            </a:r>
            <a:r>
              <a:rPr lang="en-US" sz="1000" dirty="0">
                <a:latin typeface="Playpen Sans" panose="020B0604020202020204" charset="0"/>
                <a:ea typeface="Playpen Sans" panose="020B0604020202020204" charset="0"/>
              </a:rPr>
              <a:t>we will be heading to Stanley Head for a four-night residential trip. The children will be sleeping in tents and will be taking part in a wide variety of outdoor activities, such as high-ropes, bouldering, caving and canoeing. This is an exciting opportunity for our children to push themselves and step out of their comfort zones, as well as enjoying a change of scenery following the completion of the SATs tests the previous week. A full kit-list had been issued with this leaflet. Please speak to Mr. Hewitt or </a:t>
            </a:r>
            <a:r>
              <a:rPr lang="en-US" sz="1000" dirty="0" err="1">
                <a:latin typeface="Playpen Sans" panose="020B0604020202020204" charset="0"/>
                <a:ea typeface="Playpen Sans" panose="020B0604020202020204" charset="0"/>
              </a:rPr>
              <a:t>Mrs</a:t>
            </a:r>
            <a:r>
              <a:rPr lang="en-US" sz="1000" dirty="0">
                <a:latin typeface="Playpen Sans" panose="020B0604020202020204" charset="0"/>
                <a:ea typeface="Playpen Sans" panose="020B0604020202020204" charset="0"/>
              </a:rPr>
              <a:t> Hamilton for any additional information regarding the Stanley Head residential trip.</a:t>
            </a:r>
          </a:p>
          <a:p>
            <a:pPr>
              <a:lnSpc>
                <a:spcPts val="1540"/>
              </a:lnSpc>
            </a:pPr>
            <a:r>
              <a:rPr lang="en-US" sz="1000" dirty="0">
                <a:latin typeface="Playpen Sans" panose="020B0604020202020204" charset="0"/>
                <a:ea typeface="Playpen Sans" panose="020B0604020202020204" charset="0"/>
              </a:rPr>
              <a:t> </a:t>
            </a:r>
          </a:p>
          <a:p>
            <a:pPr>
              <a:lnSpc>
                <a:spcPts val="1540"/>
              </a:lnSpc>
            </a:pPr>
            <a:r>
              <a:rPr lang="en-US" sz="1400" b="1" dirty="0">
                <a:solidFill>
                  <a:srgbClr val="002060"/>
                </a:solidFill>
                <a:latin typeface="Playpen Sans" panose="020B0604020202020204" charset="0"/>
                <a:ea typeface="Playpen Sans" panose="020B0604020202020204" charset="0"/>
              </a:rPr>
              <a:t>Year 6 Leavers</a:t>
            </a:r>
          </a:p>
          <a:p>
            <a:pPr>
              <a:lnSpc>
                <a:spcPts val="1540"/>
              </a:lnSpc>
            </a:pPr>
            <a:r>
              <a:rPr lang="en-US" sz="1000" dirty="0">
                <a:latin typeface="Playpen Sans" panose="020B0604020202020204" charset="0"/>
                <a:ea typeface="Playpen Sans" panose="020B0604020202020204" charset="0"/>
              </a:rPr>
              <a:t>The Summer Term in Year 6 is always a particularly emotional time as it is the final term of the children’s time at primary school. We will mark this special period in their young lives in a number of ways, including the Year 6 Summer Production </a:t>
            </a:r>
            <a:r>
              <a:rPr lang="en-US" sz="1000" dirty="0" smtClean="0">
                <a:latin typeface="Playpen Sans" panose="020B0604020202020204" charset="0"/>
                <a:ea typeface="Playpen Sans" panose="020B0604020202020204" charset="0"/>
              </a:rPr>
              <a:t>(Wednesday </a:t>
            </a:r>
            <a:r>
              <a:rPr lang="en-US" sz="1000" dirty="0">
                <a:latin typeface="Playpen Sans" panose="020B0604020202020204" charset="0"/>
                <a:ea typeface="Playpen Sans" panose="020B0604020202020204" charset="0"/>
              </a:rPr>
              <a:t>8th July, 6pm), the Leavers’ Awards Evening (Tuesday </a:t>
            </a:r>
            <a:r>
              <a:rPr lang="en-US" sz="1000" dirty="0" smtClean="0">
                <a:latin typeface="Playpen Sans" panose="020B0604020202020204" charset="0"/>
                <a:ea typeface="Playpen Sans" panose="020B0604020202020204" charset="0"/>
              </a:rPr>
              <a:t>14th </a:t>
            </a:r>
            <a:r>
              <a:rPr lang="en-US" sz="1000" dirty="0">
                <a:latin typeface="Playpen Sans" panose="020B0604020202020204" charset="0"/>
                <a:ea typeface="Playpen Sans" panose="020B0604020202020204" charset="0"/>
              </a:rPr>
              <a:t>July, 6pm) and the Leavers’ Assembly (Friday </a:t>
            </a:r>
            <a:r>
              <a:rPr lang="en-US" sz="1000" dirty="0" smtClean="0">
                <a:latin typeface="Playpen Sans" panose="020B0604020202020204" charset="0"/>
                <a:ea typeface="Playpen Sans" panose="020B0604020202020204" charset="0"/>
              </a:rPr>
              <a:t>17th </a:t>
            </a:r>
            <a:r>
              <a:rPr lang="en-US" sz="1000" dirty="0">
                <a:latin typeface="Playpen Sans" panose="020B0604020202020204" charset="0"/>
                <a:ea typeface="Playpen Sans" panose="020B0604020202020204" charset="0"/>
              </a:rPr>
              <a:t>July, 9am</a:t>
            </a:r>
            <a:r>
              <a:rPr lang="en-US" sz="1000" dirty="0" smtClean="0">
                <a:latin typeface="Playpen Sans" panose="020B0604020202020204" charset="0"/>
                <a:ea typeface="Playpen Sans" panose="020B0604020202020204" charset="0"/>
              </a:rPr>
              <a:t>).</a:t>
            </a:r>
          </a:p>
          <a:p>
            <a:pPr>
              <a:lnSpc>
                <a:spcPts val="1540"/>
              </a:lnSpc>
            </a:pPr>
            <a:r>
              <a:rPr lang="en-US" sz="1000" dirty="0" smtClean="0">
                <a:latin typeface="Playpen Sans" panose="020B0604020202020204" charset="0"/>
                <a:ea typeface="Playpen Sans" panose="020B0604020202020204" charset="0"/>
              </a:rPr>
              <a:t>There </a:t>
            </a:r>
            <a:r>
              <a:rPr lang="en-US" sz="1000" dirty="0">
                <a:latin typeface="Playpen Sans" panose="020B0604020202020204" charset="0"/>
                <a:ea typeface="Playpen Sans" panose="020B0604020202020204" charset="0"/>
              </a:rPr>
              <a:t>will also be opportunities for your child to spend time at their high school in the form of friendship days. Children attending a secondary school in Stoke-on-Trent from September will take part in friendship days on </a:t>
            </a:r>
            <a:r>
              <a:rPr lang="en-US" sz="1000" dirty="0" smtClean="0">
                <a:latin typeface="Playpen Sans" panose="020B0604020202020204" charset="0"/>
                <a:ea typeface="Playpen Sans" panose="020B0604020202020204" charset="0"/>
              </a:rPr>
              <a:t>Wednesday 1</a:t>
            </a:r>
            <a:r>
              <a:rPr lang="en-US" sz="1000" baseline="30000" dirty="0" smtClean="0">
                <a:latin typeface="Playpen Sans" panose="020B0604020202020204" charset="0"/>
                <a:ea typeface="Playpen Sans" panose="020B0604020202020204" charset="0"/>
              </a:rPr>
              <a:t>st</a:t>
            </a:r>
            <a:r>
              <a:rPr lang="en-US" sz="1000" dirty="0" smtClean="0">
                <a:latin typeface="Playpen Sans" panose="020B0604020202020204" charset="0"/>
                <a:ea typeface="Playpen Sans" panose="020B0604020202020204" charset="0"/>
              </a:rPr>
              <a:t> July and Thursday 2</a:t>
            </a:r>
            <a:r>
              <a:rPr lang="en-US" sz="1000" baseline="30000" dirty="0" smtClean="0">
                <a:latin typeface="Playpen Sans" panose="020B0604020202020204" charset="0"/>
                <a:ea typeface="Playpen Sans" panose="020B0604020202020204" charset="0"/>
              </a:rPr>
              <a:t>nd</a:t>
            </a:r>
            <a:r>
              <a:rPr lang="en-US" sz="1000" dirty="0" smtClean="0">
                <a:latin typeface="Playpen Sans" panose="020B0604020202020204" charset="0"/>
                <a:ea typeface="Playpen Sans" panose="020B0604020202020204" charset="0"/>
              </a:rPr>
              <a:t> July.</a:t>
            </a:r>
            <a:endParaRPr lang="en-US" sz="1000" dirty="0">
              <a:latin typeface="Playpen Sans" panose="020B0604020202020204" charset="0"/>
              <a:ea typeface="Playpen Sans" panose="020B0604020202020204" charset="0"/>
            </a:endParaRPr>
          </a:p>
          <a:p>
            <a:pPr>
              <a:lnSpc>
                <a:spcPts val="1540"/>
              </a:lnSpc>
            </a:pPr>
            <a:r>
              <a:rPr lang="en-US" sz="1000" dirty="0">
                <a:latin typeface="Playpen Sans" panose="020B0604020202020204" charset="0"/>
                <a:ea typeface="Playpen Sans" panose="020B0604020202020204" charset="0"/>
              </a:rPr>
              <a:t> </a:t>
            </a:r>
          </a:p>
          <a:p>
            <a:pPr>
              <a:lnSpc>
                <a:spcPts val="1540"/>
              </a:lnSpc>
            </a:pPr>
            <a:endParaRPr lang="en-GB" sz="1000" dirty="0">
              <a:latin typeface="Playpen Sans" panose="020B0604020202020204" charset="0"/>
              <a:ea typeface="Playpen Sans" panose="020B060402020202020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F901D4B7025E49975885EFFCFD886C" ma:contentTypeVersion="13" ma:contentTypeDescription="Create a new document." ma:contentTypeScope="" ma:versionID="5376bbaf98e8f1d38642ad0ef021f18e">
  <xsd:schema xmlns:xsd="http://www.w3.org/2001/XMLSchema" xmlns:xs="http://www.w3.org/2001/XMLSchema" xmlns:p="http://schemas.microsoft.com/office/2006/metadata/properties" xmlns:ns2="54fea0de-70c1-4a6f-8b7e-d96953da0cb5" xmlns:ns3="4957d969-08c3-4474-9a46-ba1e5234921f" targetNamespace="http://schemas.microsoft.com/office/2006/metadata/properties" ma:root="true" ma:fieldsID="0dd7f14420f8555470ca8f377f91fa9f" ns2:_="" ns3:_="">
    <xsd:import namespace="54fea0de-70c1-4a6f-8b7e-d96953da0cb5"/>
    <xsd:import namespace="4957d969-08c3-4474-9a46-ba1e5234921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fea0de-70c1-4a6f-8b7e-d96953da0c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ece8bbf6-7f49-4e59-a9e4-2dcc5ff6ca96"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957d969-08c3-4474-9a46-ba1e5234921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a6b0b05-5eae-45f9-a7df-4da598c8bfe7}" ma:internalName="TaxCatchAll" ma:showField="CatchAllData" ma:web="4957d969-08c3-4474-9a46-ba1e523492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4fea0de-70c1-4a6f-8b7e-d96953da0cb5">
      <Terms xmlns="http://schemas.microsoft.com/office/infopath/2007/PartnerControls"/>
    </lcf76f155ced4ddcb4097134ff3c332f>
    <TaxCatchAll xmlns="4957d969-08c3-4474-9a46-ba1e5234921f" xsi:nil="true"/>
  </documentManagement>
</p:properties>
</file>

<file path=customXml/itemProps1.xml><?xml version="1.0" encoding="utf-8"?>
<ds:datastoreItem xmlns:ds="http://schemas.openxmlformats.org/officeDocument/2006/customXml" ds:itemID="{4177814C-B8FA-4F8F-AA26-A0D8761EF8E9}"/>
</file>

<file path=customXml/itemProps2.xml><?xml version="1.0" encoding="utf-8"?>
<ds:datastoreItem xmlns:ds="http://schemas.openxmlformats.org/officeDocument/2006/customXml" ds:itemID="{F1FEF84C-D721-4AF6-839A-AF051CD4DED8}"/>
</file>

<file path=customXml/itemProps3.xml><?xml version="1.0" encoding="utf-8"?>
<ds:datastoreItem xmlns:ds="http://schemas.openxmlformats.org/officeDocument/2006/customXml" ds:itemID="{6B867B70-F8E1-426A-A83E-215238FCCFB9}"/>
</file>

<file path=docProps/app.xml><?xml version="1.0" encoding="utf-8"?>
<Properties xmlns="http://schemas.openxmlformats.org/officeDocument/2006/extended-properties" xmlns:vt="http://schemas.openxmlformats.org/officeDocument/2006/docPropsVTypes">
  <TotalTime>157</TotalTime>
  <Words>1062</Words>
  <Application>Microsoft Office PowerPoint</Application>
  <PresentationFormat>Custom</PresentationFormat>
  <Paragraphs>54</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Bobby Jones Soft</vt:lpstr>
      <vt:lpstr>Blogger Bold</vt:lpstr>
      <vt:lpstr>Calibri</vt:lpstr>
      <vt:lpstr>Arial</vt:lpstr>
      <vt:lpstr>Playpen Sans</vt:lpstr>
      <vt:lpstr>Playpen Sans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Autumn Curriculum Leaflet</dc:title>
  <dc:creator>Simon Hewitt</dc:creator>
  <cp:lastModifiedBy>teacher</cp:lastModifiedBy>
  <cp:revision>20</cp:revision>
  <cp:lastPrinted>2025-09-08T06:54:28Z</cp:lastPrinted>
  <dcterms:created xsi:type="dcterms:W3CDTF">2006-08-16T00:00:00Z</dcterms:created>
  <dcterms:modified xsi:type="dcterms:W3CDTF">2026-04-15T12:08:40Z</dcterms:modified>
  <dc:identifier>DAGuog4sF_k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0x0101006AF901D4B7025E49975885EFFCFD886C</vt:lpwstr>
  </property>
</Properties>
</file>