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6500" cy="10693400"/>
  <p:notesSz cx="6858000" cy="9144000"/>
  <p:embeddedFontLst>
    <p:embeddedFont>
      <p:font typeface="Playpen Sans Bold" panose="020B0604020202020204" charset="0"/>
      <p:regular r:id="rId5"/>
    </p:embeddedFont>
    <p:embeddedFont>
      <p:font typeface="Playpen Sans" panose="020B0604020202020204" charset="0"/>
      <p:regular r:id="rId6"/>
    </p:embeddedFont>
    <p:embeddedFont>
      <p:font typeface="Bobby Jones Soft" panose="020B0604020202020204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Blogger Bold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80" d="100"/>
          <a:sy n="80" d="100"/>
        </p:scale>
        <p:origin x="1208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19" Type="http://schemas.openxmlformats.org/officeDocument/2006/relationships/customXml" Target="../customXml/item3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3142D-B14F-4802-8619-AEC59B8BE80A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61BCE0-836E-44AD-B110-758D47BDB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43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61BCE0-836E-44AD-B110-758D47BDB3D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626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png"/><Relationship Id="rId3" Type="http://schemas.openxmlformats.org/officeDocument/2006/relationships/image" Target="../media/image1.pn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1.svg"/><Relationship Id="rId18" Type="http://schemas.openxmlformats.org/officeDocument/2006/relationships/image" Target="../media/image14.png"/><Relationship Id="rId39" Type="http://schemas.openxmlformats.org/officeDocument/2006/relationships/image" Target="../media/image19.png"/><Relationship Id="rId3" Type="http://schemas.openxmlformats.org/officeDocument/2006/relationships/image" Target="../media/image11.svg"/><Relationship Id="rId34" Type="http://schemas.openxmlformats.org/officeDocument/2006/relationships/image" Target="../media/image17.png"/><Relationship Id="rId7" Type="http://schemas.openxmlformats.org/officeDocument/2006/relationships/image" Target="../media/image15.svg"/><Relationship Id="rId12" Type="http://schemas.openxmlformats.org/officeDocument/2006/relationships/image" Target="../media/image11.png"/><Relationship Id="rId17" Type="http://schemas.openxmlformats.org/officeDocument/2006/relationships/image" Target="../media/image25.svg"/><Relationship Id="rId33" Type="http://schemas.openxmlformats.org/officeDocument/2006/relationships/image" Target="../media/image41.svg"/><Relationship Id="rId38" Type="http://schemas.openxmlformats.org/officeDocument/2006/relationships/image" Target="../media/image18.png"/><Relationship Id="rId2" Type="http://schemas.openxmlformats.org/officeDocument/2006/relationships/image" Target="../media/image6.png"/><Relationship Id="rId16" Type="http://schemas.openxmlformats.org/officeDocument/2006/relationships/image" Target="../media/image13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9.svg"/><Relationship Id="rId37" Type="http://schemas.openxmlformats.org/officeDocument/2006/relationships/image" Target="../media/image45.svg"/><Relationship Id="rId40" Type="http://schemas.openxmlformats.org/officeDocument/2006/relationships/image" Target="../media/image20.png"/><Relationship Id="rId5" Type="http://schemas.openxmlformats.org/officeDocument/2006/relationships/image" Target="../media/image13.svg"/><Relationship Id="rId15" Type="http://schemas.openxmlformats.org/officeDocument/2006/relationships/image" Target="../media/image23.svg"/><Relationship Id="rId10" Type="http://schemas.openxmlformats.org/officeDocument/2006/relationships/image" Target="../media/image10.png"/><Relationship Id="rId19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7.sv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699519" y="2689272"/>
            <a:ext cx="2928245" cy="489890"/>
            <a:chOff x="0" y="0"/>
            <a:chExt cx="1049417" cy="175565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6" name="Freeform 6"/>
            <p:cNvSpPr/>
            <p:nvPr/>
          </p:nvSpPr>
          <p:spPr>
            <a:xfrm>
              <a:off x="0" y="0"/>
              <a:ext cx="1049417" cy="175565"/>
            </a:xfrm>
            <a:custGeom>
              <a:avLst/>
              <a:gdLst/>
              <a:ahLst/>
              <a:cxnLst/>
              <a:rect l="l" t="t" r="r" b="b"/>
              <a:pathLst>
                <a:path w="1049417" h="175565">
                  <a:moveTo>
                    <a:pt x="26439" y="0"/>
                  </a:moveTo>
                  <a:lnTo>
                    <a:pt x="1022978" y="0"/>
                  </a:lnTo>
                  <a:cubicBezTo>
                    <a:pt x="1037580" y="0"/>
                    <a:pt x="1049417" y="11837"/>
                    <a:pt x="1049417" y="26439"/>
                  </a:cubicBezTo>
                  <a:lnTo>
                    <a:pt x="1049417" y="149127"/>
                  </a:lnTo>
                  <a:cubicBezTo>
                    <a:pt x="1049417" y="156139"/>
                    <a:pt x="1046631" y="162863"/>
                    <a:pt x="1041673" y="167822"/>
                  </a:cubicBezTo>
                  <a:cubicBezTo>
                    <a:pt x="1036715" y="172780"/>
                    <a:pt x="1029990" y="175565"/>
                    <a:pt x="1022978" y="175565"/>
                  </a:cubicBezTo>
                  <a:lnTo>
                    <a:pt x="26439" y="175565"/>
                  </a:lnTo>
                  <a:cubicBezTo>
                    <a:pt x="19427" y="175565"/>
                    <a:pt x="12702" y="172780"/>
                    <a:pt x="7744" y="167822"/>
                  </a:cubicBezTo>
                  <a:cubicBezTo>
                    <a:pt x="2786" y="162863"/>
                    <a:pt x="0" y="156139"/>
                    <a:pt x="0" y="149127"/>
                  </a:cubicBezTo>
                  <a:lnTo>
                    <a:pt x="0" y="26439"/>
                  </a:lnTo>
                  <a:cubicBezTo>
                    <a:pt x="0" y="19427"/>
                    <a:pt x="2786" y="12702"/>
                    <a:pt x="7744" y="7744"/>
                  </a:cubicBezTo>
                  <a:cubicBezTo>
                    <a:pt x="12702" y="2786"/>
                    <a:pt x="19427" y="0"/>
                    <a:pt x="26439" y="0"/>
                  </a:cubicBezTo>
                  <a:close/>
                </a:path>
              </a:pathLst>
            </a:custGeom>
            <a:grpFill/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049417" cy="20414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88699" y="3119814"/>
            <a:ext cx="2863171" cy="2226186"/>
            <a:chOff x="0" y="0"/>
            <a:chExt cx="1026096" cy="797815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1026096" cy="797815"/>
            </a:xfrm>
            <a:custGeom>
              <a:avLst/>
              <a:gdLst/>
              <a:ahLst/>
              <a:cxnLst/>
              <a:rect l="l" t="t" r="r" b="b"/>
              <a:pathLst>
                <a:path w="1026096" h="797815">
                  <a:moveTo>
                    <a:pt x="27040" y="0"/>
                  </a:moveTo>
                  <a:lnTo>
                    <a:pt x="999056" y="0"/>
                  </a:lnTo>
                  <a:cubicBezTo>
                    <a:pt x="1013990" y="0"/>
                    <a:pt x="1026096" y="12106"/>
                    <a:pt x="1026096" y="27040"/>
                  </a:cubicBezTo>
                  <a:lnTo>
                    <a:pt x="1026096" y="770775"/>
                  </a:lnTo>
                  <a:cubicBezTo>
                    <a:pt x="1026096" y="777946"/>
                    <a:pt x="1023247" y="784824"/>
                    <a:pt x="1018176" y="789895"/>
                  </a:cubicBezTo>
                  <a:cubicBezTo>
                    <a:pt x="1013105" y="794966"/>
                    <a:pt x="1006227" y="797815"/>
                    <a:pt x="999056" y="797815"/>
                  </a:cubicBezTo>
                  <a:lnTo>
                    <a:pt x="27040" y="797815"/>
                  </a:lnTo>
                  <a:cubicBezTo>
                    <a:pt x="19868" y="797815"/>
                    <a:pt x="12991" y="794966"/>
                    <a:pt x="7920" y="789895"/>
                  </a:cubicBezTo>
                  <a:cubicBezTo>
                    <a:pt x="2849" y="784824"/>
                    <a:pt x="0" y="777946"/>
                    <a:pt x="0" y="770775"/>
                  </a:cubicBezTo>
                  <a:lnTo>
                    <a:pt x="0" y="27040"/>
                  </a:lnTo>
                  <a:cubicBezTo>
                    <a:pt x="0" y="19868"/>
                    <a:pt x="2849" y="12991"/>
                    <a:pt x="7920" y="7920"/>
                  </a:cubicBezTo>
                  <a:cubicBezTo>
                    <a:pt x="12991" y="2849"/>
                    <a:pt x="19868" y="0"/>
                    <a:pt x="27040" y="0"/>
                  </a:cubicBezTo>
                  <a:close/>
                </a:path>
              </a:pathLst>
            </a:custGeom>
            <a:grpFill/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026096" cy="82639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3782742" y="2987374"/>
            <a:ext cx="3072441" cy="489890"/>
            <a:chOff x="0" y="0"/>
            <a:chExt cx="1101094" cy="175565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01094" cy="175565"/>
            </a:xfrm>
            <a:custGeom>
              <a:avLst/>
              <a:gdLst/>
              <a:ahLst/>
              <a:cxnLst/>
              <a:rect l="l" t="t" r="r" b="b"/>
              <a:pathLst>
                <a:path w="1101094" h="175565">
                  <a:moveTo>
                    <a:pt x="25198" y="0"/>
                  </a:moveTo>
                  <a:lnTo>
                    <a:pt x="1075896" y="0"/>
                  </a:lnTo>
                  <a:cubicBezTo>
                    <a:pt x="1082578" y="0"/>
                    <a:pt x="1088988" y="2655"/>
                    <a:pt x="1093713" y="7380"/>
                  </a:cubicBezTo>
                  <a:cubicBezTo>
                    <a:pt x="1098439" y="12106"/>
                    <a:pt x="1101094" y="18515"/>
                    <a:pt x="1101094" y="25198"/>
                  </a:cubicBezTo>
                  <a:lnTo>
                    <a:pt x="1101094" y="150367"/>
                  </a:lnTo>
                  <a:cubicBezTo>
                    <a:pt x="1101094" y="157050"/>
                    <a:pt x="1098439" y="163460"/>
                    <a:pt x="1093713" y="168185"/>
                  </a:cubicBezTo>
                  <a:cubicBezTo>
                    <a:pt x="1088988" y="172911"/>
                    <a:pt x="1082578" y="175565"/>
                    <a:pt x="1075896" y="175565"/>
                  </a:cubicBezTo>
                  <a:lnTo>
                    <a:pt x="25198" y="175565"/>
                  </a:lnTo>
                  <a:cubicBezTo>
                    <a:pt x="18515" y="175565"/>
                    <a:pt x="12106" y="172911"/>
                    <a:pt x="7380" y="168185"/>
                  </a:cubicBezTo>
                  <a:cubicBezTo>
                    <a:pt x="2655" y="163460"/>
                    <a:pt x="0" y="157050"/>
                    <a:pt x="0" y="150367"/>
                  </a:cubicBezTo>
                  <a:lnTo>
                    <a:pt x="0" y="25198"/>
                  </a:lnTo>
                  <a:cubicBezTo>
                    <a:pt x="0" y="18515"/>
                    <a:pt x="2655" y="12106"/>
                    <a:pt x="7380" y="7380"/>
                  </a:cubicBezTo>
                  <a:cubicBezTo>
                    <a:pt x="12106" y="2655"/>
                    <a:pt x="18515" y="0"/>
                    <a:pt x="25198" y="0"/>
                  </a:cubicBezTo>
                  <a:close/>
                </a:path>
              </a:pathLst>
            </a:custGeom>
            <a:grpFill/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101094" cy="213665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738389" y="1949647"/>
            <a:ext cx="6051125" cy="56574"/>
            <a:chOff x="0" y="0"/>
            <a:chExt cx="2168587" cy="2027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168587" cy="20275"/>
            </a:xfrm>
            <a:custGeom>
              <a:avLst/>
              <a:gdLst/>
              <a:ahLst/>
              <a:cxnLst/>
              <a:rect l="l" t="t" r="r" b="b"/>
              <a:pathLst>
                <a:path w="2168587" h="20275">
                  <a:moveTo>
                    <a:pt x="0" y="0"/>
                  </a:moveTo>
                  <a:lnTo>
                    <a:pt x="2168587" y="0"/>
                  </a:lnTo>
                  <a:lnTo>
                    <a:pt x="2168587" y="20275"/>
                  </a:lnTo>
                  <a:lnTo>
                    <a:pt x="0" y="20275"/>
                  </a:lnTo>
                  <a:close/>
                </a:path>
              </a:pathLst>
            </a:custGeom>
            <a:solidFill>
              <a:srgbClr val="F2B74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2168587" cy="48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5770248" y="685070"/>
            <a:ext cx="1033752" cy="1075518"/>
          </a:xfrm>
          <a:custGeom>
            <a:avLst/>
            <a:gdLst/>
            <a:ahLst/>
            <a:cxnLst/>
            <a:rect l="l" t="t" r="r" b="b"/>
            <a:pathLst>
              <a:path w="1436716" h="1503762">
                <a:moveTo>
                  <a:pt x="0" y="0"/>
                </a:moveTo>
                <a:lnTo>
                  <a:pt x="1436716" y="0"/>
                </a:lnTo>
                <a:lnTo>
                  <a:pt x="1436716" y="1503762"/>
                </a:lnTo>
                <a:lnTo>
                  <a:pt x="0" y="15037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19" name="Group 19"/>
          <p:cNvGrpSpPr/>
          <p:nvPr/>
        </p:nvGrpSpPr>
        <p:grpSpPr>
          <a:xfrm>
            <a:off x="3912560" y="5618484"/>
            <a:ext cx="2812805" cy="2289171"/>
            <a:chOff x="0" y="0"/>
            <a:chExt cx="1008046" cy="82038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008046" cy="820387"/>
            </a:xfrm>
            <a:custGeom>
              <a:avLst/>
              <a:gdLst/>
              <a:ahLst/>
              <a:cxnLst/>
              <a:rect l="l" t="t" r="r" b="b"/>
              <a:pathLst>
                <a:path w="1008046" h="820387">
                  <a:moveTo>
                    <a:pt x="27524" y="0"/>
                  </a:moveTo>
                  <a:lnTo>
                    <a:pt x="980522" y="0"/>
                  </a:lnTo>
                  <a:cubicBezTo>
                    <a:pt x="995723" y="0"/>
                    <a:pt x="1008046" y="12323"/>
                    <a:pt x="1008046" y="27524"/>
                  </a:cubicBezTo>
                  <a:lnTo>
                    <a:pt x="1008046" y="792863"/>
                  </a:lnTo>
                  <a:cubicBezTo>
                    <a:pt x="1008046" y="800163"/>
                    <a:pt x="1005146" y="807164"/>
                    <a:pt x="999984" y="812326"/>
                  </a:cubicBezTo>
                  <a:cubicBezTo>
                    <a:pt x="994823" y="817487"/>
                    <a:pt x="987822" y="820387"/>
                    <a:pt x="980522" y="820387"/>
                  </a:cubicBezTo>
                  <a:lnTo>
                    <a:pt x="27524" y="820387"/>
                  </a:lnTo>
                  <a:cubicBezTo>
                    <a:pt x="20224" y="820387"/>
                    <a:pt x="13223" y="817487"/>
                    <a:pt x="8062" y="812326"/>
                  </a:cubicBezTo>
                  <a:cubicBezTo>
                    <a:pt x="2900" y="807164"/>
                    <a:pt x="0" y="800163"/>
                    <a:pt x="0" y="792863"/>
                  </a:cubicBezTo>
                  <a:lnTo>
                    <a:pt x="0" y="27524"/>
                  </a:lnTo>
                  <a:cubicBezTo>
                    <a:pt x="0" y="20224"/>
                    <a:pt x="2900" y="13223"/>
                    <a:pt x="8062" y="8062"/>
                  </a:cubicBezTo>
                  <a:cubicBezTo>
                    <a:pt x="13223" y="2900"/>
                    <a:pt x="20224" y="0"/>
                    <a:pt x="27524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1008046" cy="848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3839763" y="5504930"/>
            <a:ext cx="2910049" cy="489890"/>
            <a:chOff x="0" y="0"/>
            <a:chExt cx="1042896" cy="17556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3" name="Freeform 23"/>
            <p:cNvSpPr/>
            <p:nvPr/>
          </p:nvSpPr>
          <p:spPr>
            <a:xfrm>
              <a:off x="0" y="0"/>
              <a:ext cx="1042896" cy="175565"/>
            </a:xfrm>
            <a:custGeom>
              <a:avLst/>
              <a:gdLst/>
              <a:ahLst/>
              <a:cxnLst/>
              <a:rect l="l" t="t" r="r" b="b"/>
              <a:pathLst>
                <a:path w="1042896" h="175565">
                  <a:moveTo>
                    <a:pt x="26604" y="0"/>
                  </a:moveTo>
                  <a:lnTo>
                    <a:pt x="1016292" y="0"/>
                  </a:lnTo>
                  <a:cubicBezTo>
                    <a:pt x="1030985" y="0"/>
                    <a:pt x="1042896" y="11911"/>
                    <a:pt x="1042896" y="26604"/>
                  </a:cubicBezTo>
                  <a:lnTo>
                    <a:pt x="1042896" y="148961"/>
                  </a:lnTo>
                  <a:cubicBezTo>
                    <a:pt x="1042896" y="163654"/>
                    <a:pt x="1030985" y="175565"/>
                    <a:pt x="1016292" y="175565"/>
                  </a:cubicBezTo>
                  <a:lnTo>
                    <a:pt x="26604" y="175565"/>
                  </a:lnTo>
                  <a:cubicBezTo>
                    <a:pt x="11911" y="175565"/>
                    <a:pt x="0" y="163654"/>
                    <a:pt x="0" y="148961"/>
                  </a:cubicBezTo>
                  <a:lnTo>
                    <a:pt x="0" y="26604"/>
                  </a:lnTo>
                  <a:cubicBezTo>
                    <a:pt x="0" y="11911"/>
                    <a:pt x="11911" y="0"/>
                    <a:pt x="26604" y="0"/>
                  </a:cubicBezTo>
                  <a:close/>
                </a:path>
              </a:pathLst>
            </a:custGeom>
            <a:grpFill/>
          </p:spPr>
        </p:sp>
        <p:sp>
          <p:nvSpPr>
            <p:cNvPr id="24" name="TextBox 24"/>
            <p:cNvSpPr txBox="1"/>
            <p:nvPr/>
          </p:nvSpPr>
          <p:spPr>
            <a:xfrm>
              <a:off x="0" y="-28575"/>
              <a:ext cx="1042896" cy="20414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3888699" y="8195945"/>
            <a:ext cx="2814235" cy="2255391"/>
            <a:chOff x="0" y="0"/>
            <a:chExt cx="1008558" cy="808281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26" name="Freeform 26"/>
            <p:cNvSpPr/>
            <p:nvPr/>
          </p:nvSpPr>
          <p:spPr>
            <a:xfrm>
              <a:off x="0" y="0"/>
              <a:ext cx="1008558" cy="808281"/>
            </a:xfrm>
            <a:custGeom>
              <a:avLst/>
              <a:gdLst/>
              <a:ahLst/>
              <a:cxnLst/>
              <a:rect l="l" t="t" r="r" b="b"/>
              <a:pathLst>
                <a:path w="1008558" h="808281">
                  <a:moveTo>
                    <a:pt x="27510" y="0"/>
                  </a:moveTo>
                  <a:lnTo>
                    <a:pt x="981048" y="0"/>
                  </a:lnTo>
                  <a:cubicBezTo>
                    <a:pt x="988345" y="0"/>
                    <a:pt x="995342" y="2898"/>
                    <a:pt x="1000501" y="8057"/>
                  </a:cubicBezTo>
                  <a:cubicBezTo>
                    <a:pt x="1005660" y="13217"/>
                    <a:pt x="1008558" y="20214"/>
                    <a:pt x="1008558" y="27510"/>
                  </a:cubicBezTo>
                  <a:lnTo>
                    <a:pt x="1008558" y="780771"/>
                  </a:lnTo>
                  <a:cubicBezTo>
                    <a:pt x="1008558" y="788067"/>
                    <a:pt x="1005660" y="795065"/>
                    <a:pt x="1000501" y="800224"/>
                  </a:cubicBezTo>
                  <a:cubicBezTo>
                    <a:pt x="995342" y="805383"/>
                    <a:pt x="988345" y="808281"/>
                    <a:pt x="981048" y="808281"/>
                  </a:cubicBezTo>
                  <a:lnTo>
                    <a:pt x="27510" y="808281"/>
                  </a:lnTo>
                  <a:cubicBezTo>
                    <a:pt x="20214" y="808281"/>
                    <a:pt x="13217" y="805383"/>
                    <a:pt x="8057" y="800224"/>
                  </a:cubicBezTo>
                  <a:cubicBezTo>
                    <a:pt x="2898" y="795065"/>
                    <a:pt x="0" y="788067"/>
                    <a:pt x="0" y="780771"/>
                  </a:cubicBezTo>
                  <a:lnTo>
                    <a:pt x="0" y="27510"/>
                  </a:lnTo>
                  <a:cubicBezTo>
                    <a:pt x="0" y="20214"/>
                    <a:pt x="2898" y="13217"/>
                    <a:pt x="8057" y="8057"/>
                  </a:cubicBezTo>
                  <a:cubicBezTo>
                    <a:pt x="13217" y="2898"/>
                    <a:pt x="20214" y="0"/>
                    <a:pt x="27510" y="0"/>
                  </a:cubicBezTo>
                  <a:close/>
                </a:path>
              </a:pathLst>
            </a:custGeom>
            <a:grpFill/>
          </p:spPr>
        </p:sp>
        <p:sp>
          <p:nvSpPr>
            <p:cNvPr id="27" name="TextBox 27"/>
            <p:cNvSpPr txBox="1"/>
            <p:nvPr/>
          </p:nvSpPr>
          <p:spPr>
            <a:xfrm>
              <a:off x="0" y="-28575"/>
              <a:ext cx="1008558" cy="836856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3839763" y="8070275"/>
            <a:ext cx="2910049" cy="489890"/>
            <a:chOff x="0" y="0"/>
            <a:chExt cx="1042896" cy="17556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9" name="Freeform 29"/>
            <p:cNvSpPr/>
            <p:nvPr/>
          </p:nvSpPr>
          <p:spPr>
            <a:xfrm>
              <a:off x="0" y="0"/>
              <a:ext cx="1042896" cy="175565"/>
            </a:xfrm>
            <a:custGeom>
              <a:avLst/>
              <a:gdLst/>
              <a:ahLst/>
              <a:cxnLst/>
              <a:rect l="l" t="t" r="r" b="b"/>
              <a:pathLst>
                <a:path w="1042896" h="175565">
                  <a:moveTo>
                    <a:pt x="26604" y="0"/>
                  </a:moveTo>
                  <a:lnTo>
                    <a:pt x="1016292" y="0"/>
                  </a:lnTo>
                  <a:cubicBezTo>
                    <a:pt x="1030985" y="0"/>
                    <a:pt x="1042896" y="11911"/>
                    <a:pt x="1042896" y="26604"/>
                  </a:cubicBezTo>
                  <a:lnTo>
                    <a:pt x="1042896" y="148961"/>
                  </a:lnTo>
                  <a:cubicBezTo>
                    <a:pt x="1042896" y="163654"/>
                    <a:pt x="1030985" y="175565"/>
                    <a:pt x="1016292" y="175565"/>
                  </a:cubicBezTo>
                  <a:lnTo>
                    <a:pt x="26604" y="175565"/>
                  </a:lnTo>
                  <a:cubicBezTo>
                    <a:pt x="11911" y="175565"/>
                    <a:pt x="0" y="163654"/>
                    <a:pt x="0" y="148961"/>
                  </a:cubicBezTo>
                  <a:lnTo>
                    <a:pt x="0" y="26604"/>
                  </a:lnTo>
                  <a:cubicBezTo>
                    <a:pt x="0" y="11911"/>
                    <a:pt x="11911" y="0"/>
                    <a:pt x="26604" y="0"/>
                  </a:cubicBezTo>
                  <a:close/>
                </a:path>
              </a:pathLst>
            </a:custGeom>
            <a:grpFill/>
          </p:spPr>
        </p:sp>
        <p:sp>
          <p:nvSpPr>
            <p:cNvPr id="30" name="TextBox 30"/>
            <p:cNvSpPr txBox="1"/>
            <p:nvPr/>
          </p:nvSpPr>
          <p:spPr>
            <a:xfrm>
              <a:off x="0" y="-28575"/>
              <a:ext cx="1042896" cy="20414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3968764" y="6032920"/>
            <a:ext cx="2686979" cy="20774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r>
              <a:rPr lang="en-GB" sz="1100" u="sng" dirty="0">
                <a:latin typeface="Playpen Sans" panose="020B0604020202020204" charset="0"/>
                <a:ea typeface="Playpen Sans" panose="020B0604020202020204" charset="0"/>
              </a:rPr>
              <a:t>Maths </a:t>
            </a:r>
            <a:endParaRPr lang="en-GB" sz="1100" dirty="0">
              <a:latin typeface="Playpen Sans" panose="020B0604020202020204" charset="0"/>
              <a:ea typeface="Playpen Sans" panose="020B0604020202020204" charset="0"/>
            </a:endParaRPr>
          </a:p>
          <a:p>
            <a:r>
              <a:rPr lang="en-GB" sz="1100" dirty="0">
                <a:latin typeface="Playpen Sans" panose="020B0604020202020204" charset="0"/>
                <a:ea typeface="Playpen Sans" panose="020B0604020202020204" charset="0"/>
              </a:rPr>
              <a:t>In maths we will continue to become secure in addition of subtraction of 2digit numbers. </a:t>
            </a:r>
          </a:p>
          <a:p>
            <a:r>
              <a:rPr lang="en-GB" sz="1100" dirty="0">
                <a:latin typeface="Playpen Sans" panose="020B0604020202020204" charset="0"/>
                <a:ea typeface="Playpen Sans" panose="020B0604020202020204" charset="0"/>
              </a:rPr>
              <a:t>We will learn about </a:t>
            </a:r>
            <a:r>
              <a:rPr lang="en-GB" sz="1100" dirty="0" smtClean="0">
                <a:latin typeface="Playpen Sans" panose="020B0604020202020204" charset="0"/>
                <a:ea typeface="Playpen Sans" panose="020B0604020202020204" charset="0"/>
              </a:rPr>
              <a:t>fractions, time, position and direction.</a:t>
            </a:r>
          </a:p>
          <a:p>
            <a:r>
              <a:rPr lang="en-GB" sz="1100" dirty="0" smtClean="0">
                <a:latin typeface="Playpen Sans" panose="020B0604020202020204" charset="0"/>
                <a:ea typeface="Playpen Sans" panose="020B0604020202020204" charset="0"/>
              </a:rPr>
              <a:t>In </a:t>
            </a:r>
            <a:r>
              <a:rPr lang="en-GB" sz="1100" dirty="0">
                <a:latin typeface="Playpen Sans" panose="020B0604020202020204" charset="0"/>
                <a:ea typeface="Playpen Sans" panose="020B0604020202020204" charset="0"/>
              </a:rPr>
              <a:t>mental maths we will become increasingly confident in recalling our x2,x5, and x 10 </a:t>
            </a:r>
            <a:r>
              <a:rPr lang="en-GB" sz="1100" dirty="0" smtClean="0">
                <a:latin typeface="Playpen Sans" panose="020B0604020202020204" charset="0"/>
                <a:ea typeface="Playpen Sans" panose="020B0604020202020204" charset="0"/>
              </a:rPr>
              <a:t>tables</a:t>
            </a:r>
            <a:r>
              <a:rPr lang="en-GB" sz="1100" dirty="0">
                <a:latin typeface="Playpen Sans" panose="020B0604020202020204" charset="0"/>
                <a:ea typeface="Playpen Sans" panose="020B0604020202020204" charset="0"/>
              </a:rPr>
              <a:t>.</a:t>
            </a:r>
          </a:p>
          <a:p>
            <a:r>
              <a:rPr lang="en-GB" sz="1100" dirty="0">
                <a:latin typeface="Playpen Sans" panose="020B0604020202020204" charset="0"/>
                <a:ea typeface="Playpen Sans" panose="020B0604020202020204" charset="0"/>
              </a:rPr>
              <a:t> </a:t>
            </a:r>
          </a:p>
          <a:p>
            <a:pPr algn="l">
              <a:lnSpc>
                <a:spcPts val="1540"/>
              </a:lnSpc>
            </a:pP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</a:t>
            </a: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1540"/>
              </a:lnSpc>
            </a:pP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37" name="Freeform 37"/>
          <p:cNvSpPr/>
          <p:nvPr/>
        </p:nvSpPr>
        <p:spPr>
          <a:xfrm>
            <a:off x="5696560" y="7546938"/>
            <a:ext cx="1038056" cy="1067410"/>
          </a:xfrm>
          <a:custGeom>
            <a:avLst/>
            <a:gdLst/>
            <a:ahLst/>
            <a:cxnLst/>
            <a:rect l="l" t="t" r="r" b="b"/>
            <a:pathLst>
              <a:path w="1038056" h="1067410">
                <a:moveTo>
                  <a:pt x="0" y="0"/>
                </a:moveTo>
                <a:lnTo>
                  <a:pt x="1038057" y="0"/>
                </a:lnTo>
                <a:lnTo>
                  <a:pt x="1038057" y="1067410"/>
                </a:lnTo>
                <a:lnTo>
                  <a:pt x="0" y="10674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38" name="TextBox 38"/>
          <p:cNvSpPr txBox="1"/>
          <p:nvPr/>
        </p:nvSpPr>
        <p:spPr>
          <a:xfrm>
            <a:off x="1029249" y="514338"/>
            <a:ext cx="4116475" cy="9844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80"/>
              </a:lnSpc>
            </a:pPr>
            <a:r>
              <a:rPr lang="en-US" sz="5000" spc="296" dirty="0">
                <a:solidFill>
                  <a:schemeClr val="accent5">
                    <a:lumMod val="75000"/>
                  </a:schemeClr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Year </a:t>
            </a:r>
            <a:r>
              <a:rPr lang="en-US" sz="5000" spc="296" dirty="0" smtClean="0">
                <a:solidFill>
                  <a:schemeClr val="accent5">
                    <a:lumMod val="75000"/>
                  </a:schemeClr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Two</a:t>
            </a:r>
            <a:endParaRPr lang="en-US" sz="5000" spc="296" dirty="0">
              <a:solidFill>
                <a:schemeClr val="accent5">
                  <a:lumMod val="75000"/>
                </a:schemeClr>
              </a:solidFill>
              <a:latin typeface="Bobby Jones Soft"/>
              <a:ea typeface="Bobby Jones Soft"/>
              <a:cs typeface="Bobby Jones Soft"/>
              <a:sym typeface="Bobby Jones Soft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3928732" y="3513570"/>
            <a:ext cx="2734170" cy="13978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Our focus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text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for the term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are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: </a:t>
            </a: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marL="171450" indent="-171450" algn="l">
              <a:lnSpc>
                <a:spcPts val="1540"/>
              </a:lnSpc>
              <a:buFontTx/>
              <a:buChar char="-"/>
            </a:pP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Emily Brown and the thing</a:t>
            </a:r>
          </a:p>
          <a:p>
            <a:pPr marL="171450" indent="-171450" algn="l">
              <a:lnSpc>
                <a:spcPts val="1540"/>
              </a:lnSpc>
              <a:buFontTx/>
              <a:buChar char="-"/>
            </a:pP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Villains</a:t>
            </a: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420"/>
              </a:lnSpc>
            </a:pP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1540"/>
              </a:lnSpc>
            </a:pPr>
            <a:endParaRPr lang="en-US" sz="1100" dirty="0" smtClean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1540"/>
              </a:lnSpc>
            </a:pP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will be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looking at poems about ‘Peculiar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ets’ and writing our own poems</a:t>
            </a: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897311" y="2723328"/>
            <a:ext cx="2412836" cy="313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Good to know...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724974" y="3298689"/>
            <a:ext cx="2563407" cy="607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When do we need Fluency Books, Reading Logs and Home Spelling Books?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732898" y="8269154"/>
            <a:ext cx="2491080" cy="188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Snacks and Water Bottles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4015764" y="5578771"/>
            <a:ext cx="2511169" cy="313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3"/>
              </a:lnSpc>
            </a:pPr>
            <a:r>
              <a:rPr lang="en-US" sz="1902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Maths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3888699" y="2931241"/>
            <a:ext cx="2508308" cy="3136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English 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757701" y="7091673"/>
            <a:ext cx="2283796" cy="188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PE Kit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757701" y="7353579"/>
            <a:ext cx="2530680" cy="7626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For the first half-term, our PE lessons will be on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Wednesdays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and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Fridays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. Please remove earrings at home on PE days. 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971194" y="1169866"/>
            <a:ext cx="4514169" cy="961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17"/>
              </a:lnSpc>
            </a:pPr>
            <a:r>
              <a:rPr lang="en-US" sz="5000" b="1" spc="279" dirty="0" smtClean="0">
                <a:solidFill>
                  <a:schemeClr val="accent5">
                    <a:lumMod val="75000"/>
                  </a:schemeClr>
                </a:solidFill>
                <a:latin typeface="Blogger Bold"/>
                <a:ea typeface="Blogger Bold"/>
                <a:cs typeface="Blogger Bold"/>
                <a:sym typeface="Blogger Bold"/>
              </a:rPr>
              <a:t>Summer</a:t>
            </a:r>
            <a:r>
              <a:rPr lang="en-US" sz="5369" b="1" spc="279" dirty="0" smtClean="0">
                <a:solidFill>
                  <a:schemeClr val="accent5">
                    <a:lumMod val="75000"/>
                  </a:schemeClr>
                </a:solidFill>
                <a:latin typeface="Blogger Bold"/>
                <a:ea typeface="Blogger Bold"/>
                <a:cs typeface="Blogger Bold"/>
                <a:sym typeface="Blogger Bold"/>
              </a:rPr>
              <a:t> </a:t>
            </a:r>
            <a:r>
              <a:rPr lang="en-US" sz="5000" b="1" spc="279" dirty="0" smtClean="0">
                <a:solidFill>
                  <a:schemeClr val="accent5">
                    <a:lumMod val="75000"/>
                  </a:schemeClr>
                </a:solidFill>
                <a:latin typeface="Blogger Bold"/>
                <a:ea typeface="Blogger Bold"/>
                <a:cs typeface="Blogger Bold"/>
                <a:sym typeface="Blogger Bold"/>
              </a:rPr>
              <a:t>2026</a:t>
            </a:r>
            <a:endParaRPr lang="en-US" sz="5000" b="1" spc="279" dirty="0">
              <a:solidFill>
                <a:schemeClr val="accent5">
                  <a:lumMod val="75000"/>
                </a:schemeClr>
              </a:solidFill>
              <a:latin typeface="Blogger Bold"/>
              <a:ea typeface="Blogger Bold"/>
              <a:cs typeface="Blogger Bold"/>
              <a:sym typeface="Blogger Bold"/>
            </a:endParaRPr>
          </a:p>
        </p:txBody>
      </p:sp>
      <p:sp>
        <p:nvSpPr>
          <p:cNvPr id="50" name="TextBox 50"/>
          <p:cNvSpPr txBox="1"/>
          <p:nvPr/>
        </p:nvSpPr>
        <p:spPr>
          <a:xfrm>
            <a:off x="3912560" y="8144116"/>
            <a:ext cx="2727011" cy="313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3"/>
              </a:lnSpc>
            </a:pPr>
            <a:r>
              <a:rPr lang="en-US" sz="1902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799220" y="2106264"/>
            <a:ext cx="6043633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56"/>
              </a:lnSpc>
              <a:spcBef>
                <a:spcPct val="0"/>
              </a:spcBef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Welcome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back!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hope that you have had a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wonderful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break and are ready for a term full of learning and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fun!</a:t>
            </a: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52" name="TextBox 52"/>
          <p:cNvSpPr txBox="1"/>
          <p:nvPr/>
        </p:nvSpPr>
        <p:spPr>
          <a:xfrm>
            <a:off x="3945448" y="8606101"/>
            <a:ext cx="2717454" cy="16219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sz="1100" dirty="0">
                <a:latin typeface="Playpen Sans" panose="020B0604020202020204" charset="0"/>
                <a:ea typeface="Playpen Sans" panose="020B0604020202020204" charset="0"/>
              </a:rPr>
              <a:t>We </a:t>
            </a:r>
            <a:r>
              <a:rPr lang="en-GB" sz="1100" dirty="0" smtClean="0">
                <a:latin typeface="Playpen Sans" panose="020B0604020202020204" charset="0"/>
                <a:ea typeface="Playpen Sans" panose="020B0604020202020204" charset="0"/>
              </a:rPr>
              <a:t>begin the term learning about the season of Easter. </a:t>
            </a:r>
          </a:p>
          <a:p>
            <a:r>
              <a:rPr lang="en-GB" sz="1100" dirty="0" smtClean="0">
                <a:latin typeface="Playpen Sans" panose="020B0604020202020204" charset="0"/>
                <a:ea typeface="Playpen Sans" panose="020B0604020202020204" charset="0"/>
              </a:rPr>
              <a:t>We will learn about what happened at Pentecost.</a:t>
            </a:r>
          </a:p>
          <a:p>
            <a:r>
              <a:rPr lang="en-GB" sz="1100" dirty="0" smtClean="0">
                <a:latin typeface="Playpen Sans" panose="020B0604020202020204" charset="0"/>
                <a:ea typeface="Playpen Sans" panose="020B0604020202020204" charset="0"/>
              </a:rPr>
              <a:t>We will look at sacraments and special celebrations. </a:t>
            </a:r>
            <a:endParaRPr lang="en-GB" sz="1100" dirty="0">
              <a:latin typeface="Playpen Sans" panose="020B0604020202020204" charset="0"/>
              <a:ea typeface="Playpen Sans" panose="020B0604020202020204" charset="0"/>
            </a:endParaRPr>
          </a:p>
          <a:p>
            <a:endParaRPr lang="en-GB" sz="1100" dirty="0" smtClean="0">
              <a:latin typeface="Playpen Sans" panose="020B0604020202020204" charset="0"/>
              <a:ea typeface="Playpen Sans" panose="020B0604020202020204" charset="0"/>
            </a:endParaRPr>
          </a:p>
          <a:p>
            <a:r>
              <a:rPr lang="en-GB" dirty="0"/>
              <a:t> </a:t>
            </a:r>
          </a:p>
          <a:p>
            <a:r>
              <a:rPr lang="en-GB" sz="1040" dirty="0" smtClean="0">
                <a:latin typeface="Playpen Sans" panose="020B0604020202020204" charset="0"/>
                <a:ea typeface="Playpen Sans" panose="020B0604020202020204" charset="0"/>
              </a:rPr>
              <a:t>.</a:t>
            </a:r>
            <a:endParaRPr lang="en-US" sz="104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53" name="TextBox 53"/>
          <p:cNvSpPr txBox="1"/>
          <p:nvPr/>
        </p:nvSpPr>
        <p:spPr>
          <a:xfrm>
            <a:off x="734522" y="4011616"/>
            <a:ext cx="2647740" cy="2885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Fluency books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– need to be completed each night. They need to come to school on a Friday, so that they can be marked and the following week’s Fluency questions can be stuck in.</a:t>
            </a: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Reading </a:t>
            </a:r>
            <a:r>
              <a:rPr lang="en-US" sz="1100" b="1" dirty="0" smtClean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Books and logs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–need to come to school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everyday.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Reading books will be changed on a Monday. Please sign your child’s log each time they read.</a:t>
            </a: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Home spelling books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– need to come to school on Thursday’s.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complete our spelling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test on a Thursday and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then stick in our new spellings. 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693224" y="8666863"/>
            <a:ext cx="3018460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50"/>
              </a:lnSpc>
            </a:pPr>
            <a:r>
              <a:rPr lang="en-US" sz="10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In year 2 Fruit is provided in the morning or the children may bring a healthy snack. </a:t>
            </a:r>
            <a:r>
              <a:rPr lang="en-US" sz="10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bring a w</a:t>
            </a:r>
            <a:r>
              <a:rPr lang="en-US" sz="10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ater </a:t>
            </a:r>
            <a:r>
              <a:rPr lang="en-US" sz="10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bottle every day.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90386" y="3754779"/>
            <a:ext cx="648524" cy="4740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970327">
            <a:off x="5053960" y="4712845"/>
            <a:ext cx="533400" cy="8317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43864" y="9564644"/>
            <a:ext cx="771724" cy="7750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/>
          <p:cNvSpPr/>
          <p:nvPr/>
        </p:nvSpPr>
        <p:spPr>
          <a:xfrm>
            <a:off x="651478" y="926713"/>
            <a:ext cx="3264491" cy="92967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2"/>
          <p:cNvGrpSpPr/>
          <p:nvPr/>
        </p:nvGrpSpPr>
        <p:grpSpPr>
          <a:xfrm>
            <a:off x="4463376" y="518389"/>
            <a:ext cx="2110732" cy="1044367"/>
            <a:chOff x="0" y="0"/>
            <a:chExt cx="2814309" cy="1392490"/>
          </a:xfrm>
        </p:grpSpPr>
        <p:sp>
          <p:nvSpPr>
            <p:cNvPr id="3" name="Freeform 3"/>
            <p:cNvSpPr/>
            <p:nvPr/>
          </p:nvSpPr>
          <p:spPr>
            <a:xfrm>
              <a:off x="0" y="1200648"/>
              <a:ext cx="524981" cy="107860"/>
            </a:xfrm>
            <a:custGeom>
              <a:avLst/>
              <a:gdLst/>
              <a:ahLst/>
              <a:cxnLst/>
              <a:rect l="l" t="t" r="r" b="b"/>
              <a:pathLst>
                <a:path w="524981" h="107860">
                  <a:moveTo>
                    <a:pt x="0" y="0"/>
                  </a:moveTo>
                  <a:lnTo>
                    <a:pt x="524981" y="0"/>
                  </a:lnTo>
                  <a:lnTo>
                    <a:pt x="524981" y="107859"/>
                  </a:lnTo>
                  <a:lnTo>
                    <a:pt x="0" y="1078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1106635">
              <a:off x="31935" y="890144"/>
              <a:ext cx="565266" cy="116136"/>
            </a:xfrm>
            <a:custGeom>
              <a:avLst/>
              <a:gdLst/>
              <a:ahLst/>
              <a:cxnLst/>
              <a:rect l="l" t="t" r="r" b="b"/>
              <a:pathLst>
                <a:path w="565266" h="116136">
                  <a:moveTo>
                    <a:pt x="0" y="0"/>
                  </a:moveTo>
                  <a:lnTo>
                    <a:pt x="565266" y="0"/>
                  </a:lnTo>
                  <a:lnTo>
                    <a:pt x="565266" y="116137"/>
                  </a:lnTo>
                  <a:lnTo>
                    <a:pt x="0" y="1161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538562">
              <a:off x="227305" y="534641"/>
              <a:ext cx="595352" cy="122318"/>
            </a:xfrm>
            <a:custGeom>
              <a:avLst/>
              <a:gdLst/>
              <a:ahLst/>
              <a:cxnLst/>
              <a:rect l="l" t="t" r="r" b="b"/>
              <a:pathLst>
                <a:path w="595352" h="122318">
                  <a:moveTo>
                    <a:pt x="0" y="0"/>
                  </a:moveTo>
                  <a:lnTo>
                    <a:pt x="595352" y="0"/>
                  </a:lnTo>
                  <a:lnTo>
                    <a:pt x="595352" y="122318"/>
                  </a:lnTo>
                  <a:lnTo>
                    <a:pt x="0" y="1223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4402072">
              <a:off x="634248" y="310472"/>
              <a:ext cx="544182" cy="111805"/>
            </a:xfrm>
            <a:custGeom>
              <a:avLst/>
              <a:gdLst/>
              <a:ahLst/>
              <a:cxnLst/>
              <a:rect l="l" t="t" r="r" b="b"/>
              <a:pathLst>
                <a:path w="544182" h="111805">
                  <a:moveTo>
                    <a:pt x="0" y="0"/>
                  </a:moveTo>
                  <a:lnTo>
                    <a:pt x="544182" y="0"/>
                  </a:lnTo>
                  <a:lnTo>
                    <a:pt x="544182" y="111805"/>
                  </a:lnTo>
                  <a:lnTo>
                    <a:pt x="0" y="1118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 rot="-5400000">
              <a:off x="1094264" y="216288"/>
              <a:ext cx="544432" cy="111856"/>
            </a:xfrm>
            <a:custGeom>
              <a:avLst/>
              <a:gdLst/>
              <a:ahLst/>
              <a:cxnLst/>
              <a:rect l="l" t="t" r="r" b="b"/>
              <a:pathLst>
                <a:path w="544432" h="111856">
                  <a:moveTo>
                    <a:pt x="0" y="0"/>
                  </a:moveTo>
                  <a:lnTo>
                    <a:pt x="544432" y="0"/>
                  </a:lnTo>
                  <a:lnTo>
                    <a:pt x="544432" y="111856"/>
                  </a:lnTo>
                  <a:lnTo>
                    <a:pt x="0" y="1118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7052735">
              <a:off x="1578909" y="326562"/>
              <a:ext cx="525293" cy="107924"/>
            </a:xfrm>
            <a:custGeom>
              <a:avLst/>
              <a:gdLst/>
              <a:ahLst/>
              <a:cxnLst/>
              <a:rect l="l" t="t" r="r" b="b"/>
              <a:pathLst>
                <a:path w="525293" h="107924">
                  <a:moveTo>
                    <a:pt x="0" y="0"/>
                  </a:moveTo>
                  <a:lnTo>
                    <a:pt x="525294" y="0"/>
                  </a:lnTo>
                  <a:lnTo>
                    <a:pt x="525294" y="107924"/>
                  </a:lnTo>
                  <a:lnTo>
                    <a:pt x="0" y="1079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rot="-2469054">
              <a:off x="1938903" y="561300"/>
              <a:ext cx="595352" cy="122318"/>
            </a:xfrm>
            <a:custGeom>
              <a:avLst/>
              <a:gdLst/>
              <a:ahLst/>
              <a:cxnLst/>
              <a:rect l="l" t="t" r="r" b="b"/>
              <a:pathLst>
                <a:path w="595352" h="122318">
                  <a:moveTo>
                    <a:pt x="0" y="0"/>
                  </a:moveTo>
                  <a:lnTo>
                    <a:pt x="595351" y="0"/>
                  </a:lnTo>
                  <a:lnTo>
                    <a:pt x="595351" y="122318"/>
                  </a:lnTo>
                  <a:lnTo>
                    <a:pt x="0" y="1223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1440337">
              <a:off x="2192092" y="916966"/>
              <a:ext cx="524981" cy="107860"/>
            </a:xfrm>
            <a:custGeom>
              <a:avLst/>
              <a:gdLst/>
              <a:ahLst/>
              <a:cxnLst/>
              <a:rect l="l" t="t" r="r" b="b"/>
              <a:pathLst>
                <a:path w="524981" h="107860">
                  <a:moveTo>
                    <a:pt x="0" y="0"/>
                  </a:moveTo>
                  <a:lnTo>
                    <a:pt x="524981" y="0"/>
                  </a:lnTo>
                  <a:lnTo>
                    <a:pt x="524981" y="107860"/>
                  </a:lnTo>
                  <a:lnTo>
                    <a:pt x="0" y="1078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xmlns="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2289329" y="1200648"/>
              <a:ext cx="524981" cy="107860"/>
            </a:xfrm>
            <a:custGeom>
              <a:avLst/>
              <a:gdLst/>
              <a:ahLst/>
              <a:cxnLst/>
              <a:rect l="l" t="t" r="r" b="b"/>
              <a:pathLst>
                <a:path w="524981" h="107860">
                  <a:moveTo>
                    <a:pt x="0" y="0"/>
                  </a:moveTo>
                  <a:lnTo>
                    <a:pt x="524980" y="0"/>
                  </a:lnTo>
                  <a:lnTo>
                    <a:pt x="524980" y="107859"/>
                  </a:lnTo>
                  <a:lnTo>
                    <a:pt x="0" y="1078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620779" y="654254"/>
              <a:ext cx="1476472" cy="738236"/>
            </a:xfrm>
            <a:custGeom>
              <a:avLst/>
              <a:gdLst/>
              <a:ahLst/>
              <a:cxnLst/>
              <a:rect l="l" t="t" r="r" b="b"/>
              <a:pathLst>
                <a:path w="1476472" h="738236">
                  <a:moveTo>
                    <a:pt x="0" y="0"/>
                  </a:moveTo>
                  <a:lnTo>
                    <a:pt x="1476473" y="0"/>
                  </a:lnTo>
                  <a:lnTo>
                    <a:pt x="1476473" y="738236"/>
                  </a:lnTo>
                  <a:lnTo>
                    <a:pt x="0" y="7382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xmlns="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 rot="-46456">
              <a:off x="1106521" y="837800"/>
              <a:ext cx="500065" cy="380049"/>
            </a:xfrm>
            <a:custGeom>
              <a:avLst/>
              <a:gdLst/>
              <a:ahLst/>
              <a:cxnLst/>
              <a:rect l="l" t="t" r="r" b="b"/>
              <a:pathLst>
                <a:path w="500065" h="380049">
                  <a:moveTo>
                    <a:pt x="0" y="0"/>
                  </a:moveTo>
                  <a:lnTo>
                    <a:pt x="500065" y="0"/>
                  </a:lnTo>
                  <a:lnTo>
                    <a:pt x="500065" y="380049"/>
                  </a:lnTo>
                  <a:lnTo>
                    <a:pt x="0" y="3800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xmlns="" r:embed="rId17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697674" y="458225"/>
            <a:ext cx="2928245" cy="489890"/>
            <a:chOff x="0" y="0"/>
            <a:chExt cx="1049417" cy="17556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49417" cy="175565"/>
            </a:xfrm>
            <a:custGeom>
              <a:avLst/>
              <a:gdLst/>
              <a:ahLst/>
              <a:cxnLst/>
              <a:rect l="l" t="t" r="r" b="b"/>
              <a:pathLst>
                <a:path w="1049417" h="175565">
                  <a:moveTo>
                    <a:pt x="26439" y="0"/>
                  </a:moveTo>
                  <a:lnTo>
                    <a:pt x="1022978" y="0"/>
                  </a:lnTo>
                  <a:cubicBezTo>
                    <a:pt x="1037580" y="0"/>
                    <a:pt x="1049417" y="11837"/>
                    <a:pt x="1049417" y="26439"/>
                  </a:cubicBezTo>
                  <a:lnTo>
                    <a:pt x="1049417" y="149127"/>
                  </a:lnTo>
                  <a:cubicBezTo>
                    <a:pt x="1049417" y="156139"/>
                    <a:pt x="1046631" y="162863"/>
                    <a:pt x="1041673" y="167822"/>
                  </a:cubicBezTo>
                  <a:cubicBezTo>
                    <a:pt x="1036715" y="172780"/>
                    <a:pt x="1029990" y="175565"/>
                    <a:pt x="1022978" y="175565"/>
                  </a:cubicBezTo>
                  <a:lnTo>
                    <a:pt x="26439" y="175565"/>
                  </a:lnTo>
                  <a:cubicBezTo>
                    <a:pt x="19427" y="175565"/>
                    <a:pt x="12702" y="172780"/>
                    <a:pt x="7744" y="167822"/>
                  </a:cubicBezTo>
                  <a:cubicBezTo>
                    <a:pt x="2786" y="162863"/>
                    <a:pt x="0" y="156139"/>
                    <a:pt x="0" y="149127"/>
                  </a:cubicBezTo>
                  <a:lnTo>
                    <a:pt x="0" y="26439"/>
                  </a:lnTo>
                  <a:cubicBezTo>
                    <a:pt x="0" y="19427"/>
                    <a:pt x="2786" y="12702"/>
                    <a:pt x="7744" y="7744"/>
                  </a:cubicBezTo>
                  <a:cubicBezTo>
                    <a:pt x="12702" y="2786"/>
                    <a:pt x="19427" y="0"/>
                    <a:pt x="26439" y="0"/>
                  </a:cubicBezTo>
                  <a:close/>
                </a:path>
              </a:pathLst>
            </a:custGeom>
            <a:grpFill/>
          </p:spPr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1049417" cy="20414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943288" y="1734206"/>
            <a:ext cx="3104431" cy="755679"/>
            <a:chOff x="0" y="0"/>
            <a:chExt cx="1112558" cy="270818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4" name="Freeform 24"/>
            <p:cNvSpPr/>
            <p:nvPr/>
          </p:nvSpPr>
          <p:spPr>
            <a:xfrm>
              <a:off x="0" y="0"/>
              <a:ext cx="1112558" cy="270818"/>
            </a:xfrm>
            <a:custGeom>
              <a:avLst/>
              <a:gdLst/>
              <a:ahLst/>
              <a:cxnLst/>
              <a:rect l="l" t="t" r="r" b="b"/>
              <a:pathLst>
                <a:path w="1112558" h="270818">
                  <a:moveTo>
                    <a:pt x="24938" y="0"/>
                  </a:moveTo>
                  <a:lnTo>
                    <a:pt x="1087620" y="0"/>
                  </a:lnTo>
                  <a:cubicBezTo>
                    <a:pt x="1094234" y="0"/>
                    <a:pt x="1100577" y="2627"/>
                    <a:pt x="1105254" y="7304"/>
                  </a:cubicBezTo>
                  <a:cubicBezTo>
                    <a:pt x="1109930" y="11981"/>
                    <a:pt x="1112558" y="18324"/>
                    <a:pt x="1112558" y="24938"/>
                  </a:cubicBezTo>
                  <a:lnTo>
                    <a:pt x="1112558" y="245880"/>
                  </a:lnTo>
                  <a:cubicBezTo>
                    <a:pt x="1112558" y="252494"/>
                    <a:pt x="1109930" y="258837"/>
                    <a:pt x="1105254" y="263514"/>
                  </a:cubicBezTo>
                  <a:cubicBezTo>
                    <a:pt x="1100577" y="268191"/>
                    <a:pt x="1094234" y="270818"/>
                    <a:pt x="1087620" y="270818"/>
                  </a:cubicBezTo>
                  <a:lnTo>
                    <a:pt x="24938" y="270818"/>
                  </a:lnTo>
                  <a:cubicBezTo>
                    <a:pt x="18324" y="270818"/>
                    <a:pt x="11981" y="268191"/>
                    <a:pt x="7304" y="263514"/>
                  </a:cubicBezTo>
                  <a:cubicBezTo>
                    <a:pt x="2627" y="258837"/>
                    <a:pt x="0" y="252494"/>
                    <a:pt x="0" y="245880"/>
                  </a:cubicBezTo>
                  <a:lnTo>
                    <a:pt x="0" y="24938"/>
                  </a:lnTo>
                  <a:cubicBezTo>
                    <a:pt x="0" y="18324"/>
                    <a:pt x="2627" y="11981"/>
                    <a:pt x="7304" y="7304"/>
                  </a:cubicBezTo>
                  <a:cubicBezTo>
                    <a:pt x="11981" y="2627"/>
                    <a:pt x="18324" y="0"/>
                    <a:pt x="24938" y="0"/>
                  </a:cubicBezTo>
                  <a:close/>
                </a:path>
              </a:pathLst>
            </a:custGeom>
            <a:grpFill/>
          </p:spPr>
        </p:sp>
        <p:sp>
          <p:nvSpPr>
            <p:cNvPr id="25" name="TextBox 25"/>
            <p:cNvSpPr txBox="1"/>
            <p:nvPr/>
          </p:nvSpPr>
          <p:spPr>
            <a:xfrm>
              <a:off x="0" y="-28575"/>
              <a:ext cx="1112558" cy="299393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4140109" y="8112123"/>
            <a:ext cx="3057954" cy="1839105"/>
            <a:chOff x="0" y="0"/>
            <a:chExt cx="1095902" cy="65909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095902" cy="659094"/>
            </a:xfrm>
            <a:custGeom>
              <a:avLst/>
              <a:gdLst/>
              <a:ahLst/>
              <a:cxnLst/>
              <a:rect l="l" t="t" r="r" b="b"/>
              <a:pathLst>
                <a:path w="1095902" h="659094">
                  <a:moveTo>
                    <a:pt x="25317" y="0"/>
                  </a:moveTo>
                  <a:lnTo>
                    <a:pt x="1070584" y="0"/>
                  </a:lnTo>
                  <a:cubicBezTo>
                    <a:pt x="1077299" y="0"/>
                    <a:pt x="1083738" y="2667"/>
                    <a:pt x="1088486" y="7415"/>
                  </a:cubicBezTo>
                  <a:cubicBezTo>
                    <a:pt x="1093234" y="12163"/>
                    <a:pt x="1095902" y="18603"/>
                    <a:pt x="1095902" y="25317"/>
                  </a:cubicBezTo>
                  <a:lnTo>
                    <a:pt x="1095902" y="633777"/>
                  </a:lnTo>
                  <a:cubicBezTo>
                    <a:pt x="1095902" y="640491"/>
                    <a:pt x="1093234" y="646931"/>
                    <a:pt x="1088486" y="651679"/>
                  </a:cubicBezTo>
                  <a:cubicBezTo>
                    <a:pt x="1083738" y="656427"/>
                    <a:pt x="1077299" y="659094"/>
                    <a:pt x="1070584" y="659094"/>
                  </a:cubicBezTo>
                  <a:lnTo>
                    <a:pt x="25317" y="659094"/>
                  </a:lnTo>
                  <a:cubicBezTo>
                    <a:pt x="18603" y="659094"/>
                    <a:pt x="12163" y="656427"/>
                    <a:pt x="7415" y="651679"/>
                  </a:cubicBezTo>
                  <a:cubicBezTo>
                    <a:pt x="2667" y="646931"/>
                    <a:pt x="0" y="640491"/>
                    <a:pt x="0" y="633777"/>
                  </a:cubicBezTo>
                  <a:lnTo>
                    <a:pt x="0" y="25317"/>
                  </a:lnTo>
                  <a:cubicBezTo>
                    <a:pt x="0" y="18603"/>
                    <a:pt x="2667" y="12163"/>
                    <a:pt x="7415" y="7415"/>
                  </a:cubicBezTo>
                  <a:cubicBezTo>
                    <a:pt x="12163" y="2667"/>
                    <a:pt x="18603" y="0"/>
                    <a:pt x="25317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28575"/>
              <a:ext cx="1095902" cy="6876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4140109" y="7394936"/>
            <a:ext cx="3104431" cy="516498"/>
            <a:chOff x="0" y="0"/>
            <a:chExt cx="1112558" cy="185101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112558" cy="185101"/>
            </a:xfrm>
            <a:custGeom>
              <a:avLst/>
              <a:gdLst/>
              <a:ahLst/>
              <a:cxnLst/>
              <a:rect l="l" t="t" r="r" b="b"/>
              <a:pathLst>
                <a:path w="1112558" h="185101">
                  <a:moveTo>
                    <a:pt x="24938" y="0"/>
                  </a:moveTo>
                  <a:lnTo>
                    <a:pt x="1087620" y="0"/>
                  </a:lnTo>
                  <a:cubicBezTo>
                    <a:pt x="1094234" y="0"/>
                    <a:pt x="1100577" y="2627"/>
                    <a:pt x="1105254" y="7304"/>
                  </a:cubicBezTo>
                  <a:cubicBezTo>
                    <a:pt x="1109930" y="11981"/>
                    <a:pt x="1112558" y="18324"/>
                    <a:pt x="1112558" y="24938"/>
                  </a:cubicBezTo>
                  <a:lnTo>
                    <a:pt x="1112558" y="160163"/>
                  </a:lnTo>
                  <a:cubicBezTo>
                    <a:pt x="1112558" y="166777"/>
                    <a:pt x="1109930" y="173120"/>
                    <a:pt x="1105254" y="177797"/>
                  </a:cubicBezTo>
                  <a:cubicBezTo>
                    <a:pt x="1100577" y="182474"/>
                    <a:pt x="1094234" y="185101"/>
                    <a:pt x="1087620" y="185101"/>
                  </a:cubicBezTo>
                  <a:lnTo>
                    <a:pt x="24938" y="185101"/>
                  </a:lnTo>
                  <a:cubicBezTo>
                    <a:pt x="18324" y="185101"/>
                    <a:pt x="11981" y="182474"/>
                    <a:pt x="7304" y="177797"/>
                  </a:cubicBezTo>
                  <a:cubicBezTo>
                    <a:pt x="2627" y="173120"/>
                    <a:pt x="0" y="166777"/>
                    <a:pt x="0" y="160163"/>
                  </a:cubicBezTo>
                  <a:lnTo>
                    <a:pt x="0" y="24938"/>
                  </a:lnTo>
                  <a:cubicBezTo>
                    <a:pt x="0" y="18324"/>
                    <a:pt x="2627" y="11981"/>
                    <a:pt x="7304" y="7304"/>
                  </a:cubicBezTo>
                  <a:cubicBezTo>
                    <a:pt x="11981" y="2627"/>
                    <a:pt x="18324" y="0"/>
                    <a:pt x="24938" y="0"/>
                  </a:cubicBezTo>
                  <a:close/>
                </a:path>
              </a:pathLst>
            </a:custGeom>
            <a:solidFill>
              <a:srgbClr val="9BBA8E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1112558" cy="2232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4043820" y="8535345"/>
            <a:ext cx="370882" cy="428146"/>
          </a:xfrm>
          <a:custGeom>
            <a:avLst/>
            <a:gdLst/>
            <a:ahLst/>
            <a:cxnLst/>
            <a:rect l="l" t="t" r="r" b="b"/>
            <a:pathLst>
              <a:path w="370882" h="428146">
                <a:moveTo>
                  <a:pt x="0" y="0"/>
                </a:moveTo>
                <a:lnTo>
                  <a:pt x="370881" y="0"/>
                </a:lnTo>
                <a:lnTo>
                  <a:pt x="370881" y="428146"/>
                </a:lnTo>
                <a:lnTo>
                  <a:pt x="0" y="428146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597706" y="3907204"/>
            <a:ext cx="915619" cy="870982"/>
          </a:xfrm>
          <a:custGeom>
            <a:avLst/>
            <a:gdLst/>
            <a:ahLst/>
            <a:cxnLst/>
            <a:rect l="l" t="t" r="r" b="b"/>
            <a:pathLst>
              <a:path w="915619" h="870982">
                <a:moveTo>
                  <a:pt x="0" y="0"/>
                </a:moveTo>
                <a:lnTo>
                  <a:pt x="915619" y="0"/>
                </a:lnTo>
                <a:lnTo>
                  <a:pt x="915619" y="870983"/>
                </a:lnTo>
                <a:lnTo>
                  <a:pt x="0" y="870983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651478" y="7699484"/>
            <a:ext cx="669783" cy="958776"/>
          </a:xfrm>
          <a:custGeom>
            <a:avLst/>
            <a:gdLst/>
            <a:ahLst/>
            <a:cxnLst/>
            <a:rect l="l" t="t" r="r" b="b"/>
            <a:pathLst>
              <a:path w="669783" h="958776">
                <a:moveTo>
                  <a:pt x="0" y="0"/>
                </a:moveTo>
                <a:lnTo>
                  <a:pt x="669784" y="0"/>
                </a:lnTo>
                <a:lnTo>
                  <a:pt x="669784" y="958776"/>
                </a:lnTo>
                <a:lnTo>
                  <a:pt x="0" y="95877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756000" y="9229699"/>
            <a:ext cx="611308" cy="680176"/>
          </a:xfrm>
          <a:custGeom>
            <a:avLst/>
            <a:gdLst/>
            <a:ahLst/>
            <a:cxnLst/>
            <a:rect l="l" t="t" r="r" b="b"/>
            <a:pathLst>
              <a:path w="611308" h="680176">
                <a:moveTo>
                  <a:pt x="0" y="0"/>
                </a:moveTo>
                <a:lnTo>
                  <a:pt x="611308" y="0"/>
                </a:lnTo>
                <a:lnTo>
                  <a:pt x="611308" y="680175"/>
                </a:lnTo>
                <a:lnTo>
                  <a:pt x="0" y="680175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xmlns="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45" name="TextBox 45"/>
          <p:cNvSpPr txBox="1"/>
          <p:nvPr/>
        </p:nvSpPr>
        <p:spPr>
          <a:xfrm>
            <a:off x="4372813" y="8227961"/>
            <a:ext cx="2867140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59082" lvl="1" indent="-129541" algn="just">
              <a:lnSpc>
                <a:spcPts val="1632"/>
              </a:lnSpc>
              <a:buFont typeface="Arial"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Summer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Term</a:t>
            </a:r>
          </a:p>
          <a:p>
            <a:pPr marL="129541" lvl="1" algn="just">
              <a:lnSpc>
                <a:spcPts val="1632"/>
              </a:lnSpc>
            </a:pP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going to </a:t>
            </a:r>
            <a:r>
              <a:rPr lang="en-US" sz="1200" dirty="0" err="1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Tittesworth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Reservoir on Friday 1</a:t>
            </a:r>
            <a:r>
              <a:rPr lang="en-US" sz="1200" baseline="300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st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May.</a:t>
            </a:r>
          </a:p>
          <a:p>
            <a:pPr marL="129541" lvl="1" algn="just">
              <a:lnSpc>
                <a:spcPts val="1632"/>
              </a:lnSpc>
            </a:pP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going to Liverpool Cathedral on Thursday 25</a:t>
            </a:r>
            <a:r>
              <a:rPr lang="en-US" sz="1200" baseline="300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June.</a:t>
            </a:r>
          </a:p>
          <a:p>
            <a:pPr marL="129541" lvl="1" algn="just">
              <a:lnSpc>
                <a:spcPts val="1632"/>
              </a:lnSpc>
            </a:pP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going to </a:t>
            </a:r>
            <a:r>
              <a:rPr lang="en-US" sz="1200" dirty="0" err="1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Twycross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Zoo on Tuesday 7</a:t>
            </a:r>
            <a:r>
              <a:rPr lang="en-US" sz="1200" baseline="300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July.</a:t>
            </a:r>
            <a:endParaRPr lang="en-US" sz="12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951939" y="532038"/>
            <a:ext cx="2412836" cy="313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Other Subjects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786017" y="1254146"/>
            <a:ext cx="1638581" cy="654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learning all about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Monarchy</a:t>
            </a:r>
            <a:endParaRPr lang="en-US" sz="12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48" name="TextBox 48"/>
          <p:cNvSpPr txBox="1"/>
          <p:nvPr/>
        </p:nvSpPr>
        <p:spPr>
          <a:xfrm>
            <a:off x="963511" y="1012403"/>
            <a:ext cx="2302497" cy="240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History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4129799" y="2776167"/>
            <a:ext cx="2852529" cy="3077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Reading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 please encourage your child to read their book at home for at least 15 minutes every day and to write a comment in their reading log. </a:t>
            </a:r>
          </a:p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Fluency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 the children will have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5 </a:t>
            </a:r>
            <a:r>
              <a:rPr lang="en-US" sz="1100" dirty="0" err="1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maths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fluency questions to complete per day. They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will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need to complete them at home </a:t>
            </a:r>
            <a:r>
              <a:rPr lang="en-US" sz="11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each night.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These should take around 5 minutes to complete. </a:t>
            </a:r>
          </a:p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Spelling - </a:t>
            </a:r>
            <a:r>
              <a:rPr lang="en-US" sz="1100" dirty="0" err="1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practise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the weekly spelling words with your child in a range of different ways. </a:t>
            </a:r>
          </a:p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 Homework Projects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 Once per half-term, there will be a creative RE homework project to complete with your child. 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4241349" y="1774862"/>
            <a:ext cx="2508308" cy="647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How can I support my child at home?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858434" y="1920244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Geography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477503" y="2227584"/>
            <a:ext cx="2302497" cy="654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be learning about different kinds of settlements – Cities, towns and villages.</a:t>
            </a:r>
            <a:endParaRPr lang="en-US" sz="12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53" name="TextBox 53"/>
          <p:cNvSpPr txBox="1"/>
          <p:nvPr/>
        </p:nvSpPr>
        <p:spPr>
          <a:xfrm>
            <a:off x="4260155" y="7542640"/>
            <a:ext cx="2508308" cy="313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Educational Visits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1048067" y="2834069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PE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756000" y="3033658"/>
            <a:ext cx="2795323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learning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how to stay fit and healthy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through our units on </a:t>
            </a:r>
            <a:r>
              <a:rPr lang="en-US" sz="1200" dirty="0" err="1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multiskills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and athletics.</a:t>
            </a:r>
            <a:endParaRPr lang="en-US" sz="12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56" name="TextBox 56"/>
          <p:cNvSpPr txBox="1"/>
          <p:nvPr/>
        </p:nvSpPr>
        <p:spPr>
          <a:xfrm>
            <a:off x="1577484" y="3972594"/>
            <a:ext cx="2302497" cy="641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learning to ask questions and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represent data. We will be looking at Coding.</a:t>
            </a:r>
            <a:endParaRPr lang="en-US" sz="12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57" name="TextBox 57"/>
          <p:cNvSpPr txBox="1"/>
          <p:nvPr/>
        </p:nvSpPr>
        <p:spPr>
          <a:xfrm>
            <a:off x="839733" y="3666540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Computing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839733" y="4723161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Science 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756000" y="4944863"/>
            <a:ext cx="3187288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Year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2 </a:t>
            </a: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will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be learning about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Living things and the different places that they live,.</a:t>
            </a:r>
            <a:endParaRPr lang="en-US" sz="12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60" name="TextBox 60"/>
          <p:cNvSpPr txBox="1"/>
          <p:nvPr/>
        </p:nvSpPr>
        <p:spPr>
          <a:xfrm>
            <a:off x="933238" y="5523980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 dirty="0" smtClean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Art </a:t>
            </a:r>
            <a:endParaRPr lang="en-US" sz="1400" b="1" dirty="0">
              <a:solidFill>
                <a:srgbClr val="F2B743"/>
              </a:solidFill>
              <a:latin typeface="Playpen Sans Bold"/>
              <a:ea typeface="Playpen Sans Bold"/>
              <a:cs typeface="Playpen Sans Bold"/>
              <a:sym typeface="Playpen Sans Bold"/>
            </a:endParaRPr>
          </a:p>
        </p:txBody>
      </p:sp>
      <p:sp>
        <p:nvSpPr>
          <p:cNvPr id="61" name="TextBox 61"/>
          <p:cNvSpPr txBox="1"/>
          <p:nvPr/>
        </p:nvSpPr>
        <p:spPr>
          <a:xfrm>
            <a:off x="899091" y="5836487"/>
            <a:ext cx="2302497" cy="436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be studying a famous architect and making models.</a:t>
            </a:r>
            <a:endParaRPr lang="en-US" sz="12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62" name="TextBox 62"/>
          <p:cNvSpPr txBox="1"/>
          <p:nvPr/>
        </p:nvSpPr>
        <p:spPr>
          <a:xfrm>
            <a:off x="956111" y="6511116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Design and Technology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900780" y="6871359"/>
            <a:ext cx="2258514" cy="641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learning about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healthy foods and making some of our own.</a:t>
            </a:r>
            <a:endParaRPr lang="en-US" sz="1200" dirty="0" smtClean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sp>
        <p:nvSpPr>
          <p:cNvPr id="64" name="TextBox 64"/>
          <p:cNvSpPr txBox="1"/>
          <p:nvPr/>
        </p:nvSpPr>
        <p:spPr>
          <a:xfrm>
            <a:off x="1238932" y="7644477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Music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1477503" y="8078350"/>
            <a:ext cx="2302497" cy="423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</a:t>
            </a:r>
            <a:r>
              <a:rPr lang="en-US" sz="1200" dirty="0" smtClean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exploring </a:t>
            </a:r>
            <a:r>
              <a:rPr lang="en-GB" sz="1200" dirty="0" smtClean="0">
                <a:latin typeface="Playpen Sans" panose="020B0604020202020204" charset="0"/>
                <a:ea typeface="Playpen Sans" panose="020B0604020202020204" charset="0"/>
              </a:rPr>
              <a:t>timbre, </a:t>
            </a:r>
            <a:r>
              <a:rPr lang="en-GB" sz="1200" dirty="0">
                <a:latin typeface="Playpen Sans" panose="020B0604020202020204" charset="0"/>
                <a:ea typeface="Playpen Sans" panose="020B0604020202020204" charset="0"/>
              </a:rPr>
              <a:t>texture </a:t>
            </a:r>
            <a:r>
              <a:rPr lang="en-GB" sz="1200" dirty="0">
                <a:latin typeface="Playpen Sans" panose="020B0604020202020204" charset="0"/>
                <a:ea typeface="Playpen Sans" panose="020B0604020202020204" charset="0"/>
              </a:rPr>
              <a:t> </a:t>
            </a:r>
            <a:r>
              <a:rPr lang="en-GB" sz="1200" dirty="0" smtClean="0">
                <a:latin typeface="Playpen Sans" panose="020B0604020202020204" charset="0"/>
                <a:ea typeface="Playpen Sans" panose="020B0604020202020204" charset="0"/>
              </a:rPr>
              <a:t>and tempo</a:t>
            </a:r>
            <a:r>
              <a:rPr lang="en-GB" sz="1200" dirty="0">
                <a:latin typeface="Playpen Sans" panose="020B0604020202020204" charset="0"/>
                <a:ea typeface="Playpen Sans" panose="020B0604020202020204" charset="0"/>
              </a:rPr>
              <a:t> </a:t>
            </a:r>
            <a:endParaRPr lang="en-US" sz="1200" dirty="0">
              <a:solidFill>
                <a:srgbClr val="000000"/>
              </a:solidFill>
              <a:latin typeface="Playpen Sans" panose="020B0604020202020204" charset="0"/>
              <a:ea typeface="Playpen Sans" panose="020B0604020202020204" charset="0"/>
              <a:cs typeface="Playpen Sans"/>
              <a:sym typeface="Playpen Sans"/>
            </a:endParaRPr>
          </a:p>
        </p:txBody>
      </p:sp>
      <p:sp>
        <p:nvSpPr>
          <p:cNvPr id="68" name="TextBox 68"/>
          <p:cNvSpPr txBox="1"/>
          <p:nvPr/>
        </p:nvSpPr>
        <p:spPr>
          <a:xfrm>
            <a:off x="854120" y="8906254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PSHE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1558365" y="9179147"/>
            <a:ext cx="2302497" cy="954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sz="1100" dirty="0">
                <a:latin typeface="Playpen Sans" panose="020B0604020202020204" charset="0"/>
                <a:ea typeface="Playpen Sans" panose="020B0604020202020204" charset="0"/>
              </a:rPr>
              <a:t>We will be continuing with our ‘Jigsaw learning’, where we will thinking about our dreams, goals and aspirations.</a:t>
            </a:r>
          </a:p>
          <a:p>
            <a:r>
              <a:rPr lang="en-GB" dirty="0"/>
              <a:t> 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4106309" y="2526668"/>
            <a:ext cx="2302497" cy="188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Homework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4140109" y="5914839"/>
            <a:ext cx="2302497" cy="188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Catholic Life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4106309" y="6276916"/>
            <a:ext cx="2816001" cy="7626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Encourage your child to spend time in prayer and reflection at home. Attend Sunday Mass with them whenever possible. 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 rot="20105078">
            <a:off x="108682" y="2295990"/>
            <a:ext cx="971915" cy="6325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 rot="1870409">
            <a:off x="3198790" y="6784706"/>
            <a:ext cx="624170" cy="6390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 rot="1810237">
            <a:off x="207579" y="5717391"/>
            <a:ext cx="468621" cy="96564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F901D4B7025E49975885EFFCFD886C" ma:contentTypeVersion="13" ma:contentTypeDescription="Create a new document." ma:contentTypeScope="" ma:versionID="5376bbaf98e8f1d38642ad0ef021f18e">
  <xsd:schema xmlns:xsd="http://www.w3.org/2001/XMLSchema" xmlns:xs="http://www.w3.org/2001/XMLSchema" xmlns:p="http://schemas.microsoft.com/office/2006/metadata/properties" xmlns:ns2="54fea0de-70c1-4a6f-8b7e-d96953da0cb5" xmlns:ns3="4957d969-08c3-4474-9a46-ba1e5234921f" targetNamespace="http://schemas.microsoft.com/office/2006/metadata/properties" ma:root="true" ma:fieldsID="0dd7f14420f8555470ca8f377f91fa9f" ns2:_="" ns3:_="">
    <xsd:import namespace="54fea0de-70c1-4a6f-8b7e-d96953da0cb5"/>
    <xsd:import namespace="4957d969-08c3-4474-9a46-ba1e523492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fea0de-70c1-4a6f-8b7e-d96953da0c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ce8bbf6-7f49-4e59-a9e4-2dcc5ff6ca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57d969-08c3-4474-9a46-ba1e5234921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a6b0b05-5eae-45f9-a7df-4da598c8bfe7}" ma:internalName="TaxCatchAll" ma:showField="CatchAllData" ma:web="4957d969-08c3-4474-9a46-ba1e523492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4fea0de-70c1-4a6f-8b7e-d96953da0cb5">
      <Terms xmlns="http://schemas.microsoft.com/office/infopath/2007/PartnerControls"/>
    </lcf76f155ced4ddcb4097134ff3c332f>
    <TaxCatchAll xmlns="4957d969-08c3-4474-9a46-ba1e5234921f" xsi:nil="true"/>
  </documentManagement>
</p:properties>
</file>

<file path=customXml/itemProps1.xml><?xml version="1.0" encoding="utf-8"?>
<ds:datastoreItem xmlns:ds="http://schemas.openxmlformats.org/officeDocument/2006/customXml" ds:itemID="{7AC7F511-A0C9-4E29-8914-5FC40F7E30EB}"/>
</file>

<file path=customXml/itemProps2.xml><?xml version="1.0" encoding="utf-8"?>
<ds:datastoreItem xmlns:ds="http://schemas.openxmlformats.org/officeDocument/2006/customXml" ds:itemID="{0078ACD3-9FBA-4AB1-B2A9-C9F4036376BD}"/>
</file>

<file path=customXml/itemProps3.xml><?xml version="1.0" encoding="utf-8"?>
<ds:datastoreItem xmlns:ds="http://schemas.openxmlformats.org/officeDocument/2006/customXml" ds:itemID="{4ABB7DE6-5DA5-4BFA-9998-17DA2D7FE5AC}"/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636</Words>
  <Application>Microsoft Office PowerPoint</Application>
  <PresentationFormat>Custom</PresentationFormat>
  <Paragraphs>67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Playpen Sans Bold</vt:lpstr>
      <vt:lpstr>Playpen Sans</vt:lpstr>
      <vt:lpstr>Bobby Jones Soft</vt:lpstr>
      <vt:lpstr>Calibri</vt:lpstr>
      <vt:lpstr>Arial</vt:lpstr>
      <vt:lpstr>Blogger Bold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Curriculum Leaflet</dc:title>
  <dc:creator>Laura Forrester</dc:creator>
  <cp:lastModifiedBy>Laura Forrester</cp:lastModifiedBy>
  <cp:revision>21</cp:revision>
  <dcterms:created xsi:type="dcterms:W3CDTF">2006-08-16T00:00:00Z</dcterms:created>
  <dcterms:modified xsi:type="dcterms:W3CDTF">2026-04-14T16:13:57Z</dcterms:modified>
  <dc:identifier>DAGuog4sF_k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0x0101006AF901D4B7025E49975885EFFCFD886C</vt:lpwstr>
  </property>
</Properties>
</file>